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9"/>
  </p:notesMasterIdLst>
  <p:sldIdLst>
    <p:sldId id="256" r:id="rId5"/>
    <p:sldId id="261" r:id="rId6"/>
    <p:sldId id="257" r:id="rId7"/>
    <p:sldId id="267" r:id="rId8"/>
    <p:sldId id="263" r:id="rId9"/>
    <p:sldId id="285" r:id="rId10"/>
    <p:sldId id="259" r:id="rId11"/>
    <p:sldId id="282" r:id="rId12"/>
    <p:sldId id="265" r:id="rId13"/>
    <p:sldId id="269" r:id="rId14"/>
    <p:sldId id="266" r:id="rId15"/>
    <p:sldId id="268" r:id="rId16"/>
    <p:sldId id="271" r:id="rId17"/>
    <p:sldId id="272" r:id="rId18"/>
    <p:sldId id="273" r:id="rId19"/>
    <p:sldId id="274" r:id="rId20"/>
    <p:sldId id="275" r:id="rId21"/>
    <p:sldId id="283" r:id="rId22"/>
    <p:sldId id="277" r:id="rId23"/>
    <p:sldId id="278" r:id="rId24"/>
    <p:sldId id="270" r:id="rId25"/>
    <p:sldId id="279" r:id="rId26"/>
    <p:sldId id="276" r:id="rId27"/>
    <p:sldId id="281" r:id="rId28"/>
  </p:sldIdLst>
  <p:sldSz cx="12192000" cy="6858000"/>
  <p:notesSz cx="7315200" cy="96012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764"/>
    <a:srgbClr val="5587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22C6DF-4F3C-45B1-97E6-216F2E64F273}" v="2" dt="2025-01-13T15:07:46.71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21" autoAdjust="0"/>
  </p:normalViewPr>
  <p:slideViewPr>
    <p:cSldViewPr snapToGrid="0">
      <p:cViewPr varScale="1">
        <p:scale>
          <a:sx n="43" d="100"/>
          <a:sy n="43" d="100"/>
        </p:scale>
        <p:origin x="48" y="82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1956" y="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43C53B-6C82-4675-9163-24803EA0B1B8}" type="doc">
      <dgm:prSet loTypeId="urn:microsoft.com/office/officeart/2005/8/layout/arrow2" loCatId="process" qsTypeId="urn:microsoft.com/office/officeart/2005/8/quickstyle/simple1" qsCatId="simple" csTypeId="urn:microsoft.com/office/officeart/2005/8/colors/accent1_2" csCatId="accent1" phldr="1"/>
      <dgm:spPr/>
    </dgm:pt>
    <dgm:pt modelId="{93AA5908-E4A9-4774-8AC4-C4DED6074FF1}">
      <dgm:prSet phldrT="[Text]" custT="1"/>
      <dgm:spPr/>
      <dgm:t>
        <a:bodyPr/>
        <a:lstStyle/>
        <a:p>
          <a:r>
            <a:rPr lang="en-US" sz="2000" b="1">
              <a:solidFill>
                <a:srgbClr val="244C5A"/>
              </a:solidFill>
              <a:latin typeface="Avenir LT Std 65 Medium" panose="020B0803020203020204"/>
            </a:rPr>
            <a:t>Register online with Alberta Organ and Tissue Donation Registry</a:t>
          </a:r>
        </a:p>
      </dgm:t>
    </dgm:pt>
    <dgm:pt modelId="{A101517B-C9B3-43DF-A797-D77B54439891}" type="parTrans" cxnId="{B14813D7-30C0-4BA4-8365-BF70016C2E83}">
      <dgm:prSet/>
      <dgm:spPr/>
      <dgm:t>
        <a:bodyPr/>
        <a:lstStyle/>
        <a:p>
          <a:endParaRPr lang="en-US"/>
        </a:p>
      </dgm:t>
    </dgm:pt>
    <dgm:pt modelId="{A4BCF89C-0AA3-49CA-A3F8-36109C304C5E}" type="sibTrans" cxnId="{B14813D7-30C0-4BA4-8365-BF70016C2E83}">
      <dgm:prSet/>
      <dgm:spPr/>
      <dgm:t>
        <a:bodyPr/>
        <a:lstStyle/>
        <a:p>
          <a:endParaRPr lang="en-US"/>
        </a:p>
      </dgm:t>
    </dgm:pt>
    <dgm:pt modelId="{670E2190-3657-4B22-99E5-7159EDF6882C}">
      <dgm:prSet phldrT="[Text]" custT="1"/>
      <dgm:spPr/>
      <dgm:t>
        <a:bodyPr/>
        <a:lstStyle/>
        <a:p>
          <a:r>
            <a:rPr lang="en-US" sz="2000" b="1">
              <a:solidFill>
                <a:srgbClr val="244C5A"/>
              </a:solidFill>
              <a:latin typeface="Avenir LT Std 65 Medium" panose="020B0803020203020204"/>
            </a:rPr>
            <a:t>Inform your doctor and people close to you</a:t>
          </a:r>
        </a:p>
      </dgm:t>
    </dgm:pt>
    <dgm:pt modelId="{4EBE5C34-FF83-4AF3-B9E8-3C2BD7AD972A}" type="parTrans" cxnId="{1D8D6098-7B4D-40B8-8422-F6E21396D29A}">
      <dgm:prSet/>
      <dgm:spPr/>
      <dgm:t>
        <a:bodyPr/>
        <a:lstStyle/>
        <a:p>
          <a:endParaRPr lang="en-US"/>
        </a:p>
      </dgm:t>
    </dgm:pt>
    <dgm:pt modelId="{52142D92-1119-40CD-8FCF-68537DA76DA9}" type="sibTrans" cxnId="{1D8D6098-7B4D-40B8-8422-F6E21396D29A}">
      <dgm:prSet/>
      <dgm:spPr/>
      <dgm:t>
        <a:bodyPr/>
        <a:lstStyle/>
        <a:p>
          <a:endParaRPr lang="en-US"/>
        </a:p>
      </dgm:t>
    </dgm:pt>
    <dgm:pt modelId="{AD130E69-70DE-46F2-A7F7-FADA6E973828}">
      <dgm:prSet phldrT="[Text]" custT="1"/>
      <dgm:spPr/>
      <dgm:t>
        <a:bodyPr/>
        <a:lstStyle/>
        <a:p>
          <a:r>
            <a:rPr lang="en-US" sz="2000" b="1">
              <a:solidFill>
                <a:srgbClr val="244C5A"/>
              </a:solidFill>
              <a:latin typeface="Avenir LT Std 65 Medium" panose="020B0803020203020204"/>
            </a:rPr>
            <a:t>Include in your Personal Directive </a:t>
          </a:r>
        </a:p>
      </dgm:t>
    </dgm:pt>
    <dgm:pt modelId="{1B7EA5EC-E019-4283-A0DD-7038D2A9A78F}" type="parTrans" cxnId="{952E5908-89F3-4A0C-8762-937D1E7E77ED}">
      <dgm:prSet/>
      <dgm:spPr/>
      <dgm:t>
        <a:bodyPr/>
        <a:lstStyle/>
        <a:p>
          <a:endParaRPr lang="en-US"/>
        </a:p>
      </dgm:t>
    </dgm:pt>
    <dgm:pt modelId="{1ABAAA44-1265-439F-8533-001DAC3E1BDC}" type="sibTrans" cxnId="{952E5908-89F3-4A0C-8762-937D1E7E77ED}">
      <dgm:prSet/>
      <dgm:spPr/>
      <dgm:t>
        <a:bodyPr/>
        <a:lstStyle/>
        <a:p>
          <a:endParaRPr lang="en-US"/>
        </a:p>
      </dgm:t>
    </dgm:pt>
    <dgm:pt modelId="{7DA2B7CC-2DC9-4B86-81B5-E6E280F672C6}" type="pres">
      <dgm:prSet presAssocID="{D543C53B-6C82-4675-9163-24803EA0B1B8}" presName="arrowDiagram" presStyleCnt="0">
        <dgm:presLayoutVars>
          <dgm:chMax val="5"/>
          <dgm:dir/>
          <dgm:resizeHandles val="exact"/>
        </dgm:presLayoutVars>
      </dgm:prSet>
      <dgm:spPr/>
    </dgm:pt>
    <dgm:pt modelId="{A15E86A1-3E1C-4891-80E3-C1436A39A6BB}" type="pres">
      <dgm:prSet presAssocID="{D543C53B-6C82-4675-9163-24803EA0B1B8}" presName="arrow" presStyleLbl="bgShp" presStyleIdx="0" presStyleCnt="1" custLinFactNeighborX="-63244" custLinFactNeighborY="-2565"/>
      <dgm:spPr>
        <a:solidFill>
          <a:srgbClr val="B8DDE1"/>
        </a:solidFill>
      </dgm:spPr>
    </dgm:pt>
    <dgm:pt modelId="{95737F7D-8D8A-40B4-8010-F10B790CBBC9}" type="pres">
      <dgm:prSet presAssocID="{D543C53B-6C82-4675-9163-24803EA0B1B8}" presName="arrowDiagram3" presStyleCnt="0"/>
      <dgm:spPr/>
    </dgm:pt>
    <dgm:pt modelId="{88D94A83-2C86-4B0A-B35D-8FD8137158F5}" type="pres">
      <dgm:prSet presAssocID="{93AA5908-E4A9-4774-8AC4-C4DED6074FF1}" presName="bullet3a" presStyleLbl="node1" presStyleIdx="0" presStyleCnt="3"/>
      <dgm:spPr>
        <a:solidFill>
          <a:srgbClr val="487A7B"/>
        </a:solidFill>
      </dgm:spPr>
    </dgm:pt>
    <dgm:pt modelId="{3C74A0EC-D9DE-43A7-9750-6C1BD8A5AD14}" type="pres">
      <dgm:prSet presAssocID="{93AA5908-E4A9-4774-8AC4-C4DED6074FF1}" presName="textBox3a" presStyleLbl="revTx" presStyleIdx="0" presStyleCnt="3" custScaleX="212894" custLinFactNeighborX="20261" custLinFactNeighborY="17375">
        <dgm:presLayoutVars>
          <dgm:bulletEnabled val="1"/>
        </dgm:presLayoutVars>
      </dgm:prSet>
      <dgm:spPr/>
    </dgm:pt>
    <dgm:pt modelId="{561E5A67-79B1-4F51-BFCD-675C240CBCA0}" type="pres">
      <dgm:prSet presAssocID="{670E2190-3657-4B22-99E5-7159EDF6882C}" presName="bullet3b" presStyleLbl="node1" presStyleIdx="1" presStyleCnt="3"/>
      <dgm:spPr>
        <a:solidFill>
          <a:srgbClr val="487A7B"/>
        </a:solidFill>
      </dgm:spPr>
    </dgm:pt>
    <dgm:pt modelId="{DAE6AA49-0B40-43BF-B5C0-F57DBE9094D1}" type="pres">
      <dgm:prSet presAssocID="{670E2190-3657-4B22-99E5-7159EDF6882C}" presName="textBox3b" presStyleLbl="revTx" presStyleIdx="1" presStyleCnt="3" custScaleX="199650" custLinFactNeighborX="-9749" custLinFactNeighborY="13146">
        <dgm:presLayoutVars>
          <dgm:bulletEnabled val="1"/>
        </dgm:presLayoutVars>
      </dgm:prSet>
      <dgm:spPr/>
    </dgm:pt>
    <dgm:pt modelId="{4FF41212-C3F5-46C2-B2DF-9E6F48A82EBA}" type="pres">
      <dgm:prSet presAssocID="{AD130E69-70DE-46F2-A7F7-FADA6E973828}" presName="bullet3c" presStyleLbl="node1" presStyleIdx="2" presStyleCnt="3"/>
      <dgm:spPr>
        <a:solidFill>
          <a:srgbClr val="487A7B"/>
        </a:solidFill>
      </dgm:spPr>
    </dgm:pt>
    <dgm:pt modelId="{89058F5F-B72D-484F-A930-DCE40EACF858}" type="pres">
      <dgm:prSet presAssocID="{AD130E69-70DE-46F2-A7F7-FADA6E973828}" presName="textBox3c" presStyleLbl="revTx" presStyleIdx="2" presStyleCnt="3" custScaleX="127733" custLinFactNeighborX="21929" custLinFactNeighborY="-4656">
        <dgm:presLayoutVars>
          <dgm:bulletEnabled val="1"/>
        </dgm:presLayoutVars>
      </dgm:prSet>
      <dgm:spPr/>
    </dgm:pt>
  </dgm:ptLst>
  <dgm:cxnLst>
    <dgm:cxn modelId="{952E5908-89F3-4A0C-8762-937D1E7E77ED}" srcId="{D543C53B-6C82-4675-9163-24803EA0B1B8}" destId="{AD130E69-70DE-46F2-A7F7-FADA6E973828}" srcOrd="2" destOrd="0" parTransId="{1B7EA5EC-E019-4283-A0DD-7038D2A9A78F}" sibTransId="{1ABAAA44-1265-439F-8533-001DAC3E1BDC}"/>
    <dgm:cxn modelId="{72CFBA3C-B28D-41AA-81D7-E511AFC000F0}" type="presOf" srcId="{670E2190-3657-4B22-99E5-7159EDF6882C}" destId="{DAE6AA49-0B40-43BF-B5C0-F57DBE9094D1}" srcOrd="0" destOrd="0" presId="urn:microsoft.com/office/officeart/2005/8/layout/arrow2"/>
    <dgm:cxn modelId="{8C7EB346-E7CD-4286-BB05-AB53FB66FD3B}" type="presOf" srcId="{AD130E69-70DE-46F2-A7F7-FADA6E973828}" destId="{89058F5F-B72D-484F-A930-DCE40EACF858}" srcOrd="0" destOrd="0" presId="urn:microsoft.com/office/officeart/2005/8/layout/arrow2"/>
    <dgm:cxn modelId="{1D8D6098-7B4D-40B8-8422-F6E21396D29A}" srcId="{D543C53B-6C82-4675-9163-24803EA0B1B8}" destId="{670E2190-3657-4B22-99E5-7159EDF6882C}" srcOrd="1" destOrd="0" parTransId="{4EBE5C34-FF83-4AF3-B9E8-3C2BD7AD972A}" sibTransId="{52142D92-1119-40CD-8FCF-68537DA76DA9}"/>
    <dgm:cxn modelId="{07B8D9BF-EF50-46E3-BB52-5B25105C57D9}" type="presOf" srcId="{93AA5908-E4A9-4774-8AC4-C4DED6074FF1}" destId="{3C74A0EC-D9DE-43A7-9750-6C1BD8A5AD14}" srcOrd="0" destOrd="0" presId="urn:microsoft.com/office/officeart/2005/8/layout/arrow2"/>
    <dgm:cxn modelId="{B14813D7-30C0-4BA4-8365-BF70016C2E83}" srcId="{D543C53B-6C82-4675-9163-24803EA0B1B8}" destId="{93AA5908-E4A9-4774-8AC4-C4DED6074FF1}" srcOrd="0" destOrd="0" parTransId="{A101517B-C9B3-43DF-A797-D77B54439891}" sibTransId="{A4BCF89C-0AA3-49CA-A3F8-36109C304C5E}"/>
    <dgm:cxn modelId="{127812DB-EBFC-4B7A-8988-4F2A4978E653}" type="presOf" srcId="{D543C53B-6C82-4675-9163-24803EA0B1B8}" destId="{7DA2B7CC-2DC9-4B86-81B5-E6E280F672C6}" srcOrd="0" destOrd="0" presId="urn:microsoft.com/office/officeart/2005/8/layout/arrow2"/>
    <dgm:cxn modelId="{7F28F734-F605-493B-840A-9F019A267ACE}" type="presParOf" srcId="{7DA2B7CC-2DC9-4B86-81B5-E6E280F672C6}" destId="{A15E86A1-3E1C-4891-80E3-C1436A39A6BB}" srcOrd="0" destOrd="0" presId="urn:microsoft.com/office/officeart/2005/8/layout/arrow2"/>
    <dgm:cxn modelId="{8E3CA29E-6885-4EA3-A798-1359EE6290F0}" type="presParOf" srcId="{7DA2B7CC-2DC9-4B86-81B5-E6E280F672C6}" destId="{95737F7D-8D8A-40B4-8010-F10B790CBBC9}" srcOrd="1" destOrd="0" presId="urn:microsoft.com/office/officeart/2005/8/layout/arrow2"/>
    <dgm:cxn modelId="{CC4F2DB2-A342-43E6-9E70-A48DA67790F8}" type="presParOf" srcId="{95737F7D-8D8A-40B4-8010-F10B790CBBC9}" destId="{88D94A83-2C86-4B0A-B35D-8FD8137158F5}" srcOrd="0" destOrd="0" presId="urn:microsoft.com/office/officeart/2005/8/layout/arrow2"/>
    <dgm:cxn modelId="{0B81A7DA-5141-44C6-A62C-B355BA4D87BF}" type="presParOf" srcId="{95737F7D-8D8A-40B4-8010-F10B790CBBC9}" destId="{3C74A0EC-D9DE-43A7-9750-6C1BD8A5AD14}" srcOrd="1" destOrd="0" presId="urn:microsoft.com/office/officeart/2005/8/layout/arrow2"/>
    <dgm:cxn modelId="{7798D23C-BA01-4DC0-837A-326E3A175D1A}" type="presParOf" srcId="{95737F7D-8D8A-40B4-8010-F10B790CBBC9}" destId="{561E5A67-79B1-4F51-BFCD-675C240CBCA0}" srcOrd="2" destOrd="0" presId="urn:microsoft.com/office/officeart/2005/8/layout/arrow2"/>
    <dgm:cxn modelId="{0C0CE610-B54B-46D9-9092-1C12B1DBD437}" type="presParOf" srcId="{95737F7D-8D8A-40B4-8010-F10B790CBBC9}" destId="{DAE6AA49-0B40-43BF-B5C0-F57DBE9094D1}" srcOrd="3" destOrd="0" presId="urn:microsoft.com/office/officeart/2005/8/layout/arrow2"/>
    <dgm:cxn modelId="{E797EB60-9038-4046-AD46-258815A0C8BC}" type="presParOf" srcId="{95737F7D-8D8A-40B4-8010-F10B790CBBC9}" destId="{4FF41212-C3F5-46C2-B2DF-9E6F48A82EBA}" srcOrd="4" destOrd="0" presId="urn:microsoft.com/office/officeart/2005/8/layout/arrow2"/>
    <dgm:cxn modelId="{A24E4564-855C-459D-A68E-C835272FB1D6}" type="presParOf" srcId="{95737F7D-8D8A-40B4-8010-F10B790CBBC9}" destId="{89058F5F-B72D-484F-A930-DCE40EACF858}" srcOrd="5"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E86A1-3E1C-4891-80E3-C1436A39A6BB}">
      <dsp:nvSpPr>
        <dsp:cNvPr id="0" name=""/>
        <dsp:cNvSpPr/>
      </dsp:nvSpPr>
      <dsp:spPr>
        <a:xfrm>
          <a:off x="0" y="163107"/>
          <a:ext cx="5690160" cy="3556350"/>
        </a:xfrm>
        <a:prstGeom prst="swooshArrow">
          <a:avLst>
            <a:gd name="adj1" fmla="val 25000"/>
            <a:gd name="adj2" fmla="val 25000"/>
          </a:avLst>
        </a:prstGeom>
        <a:solidFill>
          <a:srgbClr val="B8DDE1"/>
        </a:solidFill>
        <a:ln>
          <a:noFill/>
        </a:ln>
        <a:effectLst/>
      </dsp:spPr>
      <dsp:style>
        <a:lnRef idx="0">
          <a:scrgbClr r="0" g="0" b="0"/>
        </a:lnRef>
        <a:fillRef idx="1">
          <a:scrgbClr r="0" g="0" b="0"/>
        </a:fillRef>
        <a:effectRef idx="0">
          <a:scrgbClr r="0" g="0" b="0"/>
        </a:effectRef>
        <a:fontRef idx="minor"/>
      </dsp:style>
    </dsp:sp>
    <dsp:sp modelId="{88D94A83-2C86-4B0A-B35D-8FD8137158F5}">
      <dsp:nvSpPr>
        <dsp:cNvPr id="0" name=""/>
        <dsp:cNvSpPr/>
      </dsp:nvSpPr>
      <dsp:spPr>
        <a:xfrm>
          <a:off x="722650" y="2708920"/>
          <a:ext cx="147944" cy="147944"/>
        </a:xfrm>
        <a:prstGeom prst="ellipse">
          <a:avLst/>
        </a:prstGeom>
        <a:solidFill>
          <a:srgbClr val="487A7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74A0EC-D9DE-43A7-9750-6C1BD8A5AD14}">
      <dsp:nvSpPr>
        <dsp:cNvPr id="0" name=""/>
        <dsp:cNvSpPr/>
      </dsp:nvSpPr>
      <dsp:spPr>
        <a:xfrm>
          <a:off x="316865" y="2961470"/>
          <a:ext cx="2822564" cy="1027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393" tIns="0" rIns="0" bIns="0" numCol="1" spcCol="1270" anchor="t" anchorCtr="0">
          <a:noAutofit/>
        </a:bodyPr>
        <a:lstStyle/>
        <a:p>
          <a:pPr marL="0" lvl="0" indent="0" algn="l" defTabSz="889000">
            <a:lnSpc>
              <a:spcPct val="90000"/>
            </a:lnSpc>
            <a:spcBef>
              <a:spcPct val="0"/>
            </a:spcBef>
            <a:spcAft>
              <a:spcPct val="35000"/>
            </a:spcAft>
            <a:buNone/>
          </a:pPr>
          <a:r>
            <a:rPr lang="en-US" sz="2000" b="1" kern="1200">
              <a:solidFill>
                <a:srgbClr val="244C5A"/>
              </a:solidFill>
              <a:latin typeface="Avenir LT Std 65 Medium" panose="020B0803020203020204"/>
            </a:rPr>
            <a:t>Register online with Alberta Organ and Tissue Donation Registry</a:t>
          </a:r>
        </a:p>
      </dsp:txBody>
      <dsp:txXfrm>
        <a:off x="316865" y="2961470"/>
        <a:ext cx="2822564" cy="1027785"/>
      </dsp:txXfrm>
    </dsp:sp>
    <dsp:sp modelId="{561E5A67-79B1-4F51-BFCD-675C240CBCA0}">
      <dsp:nvSpPr>
        <dsp:cNvPr id="0" name=""/>
        <dsp:cNvSpPr/>
      </dsp:nvSpPr>
      <dsp:spPr>
        <a:xfrm>
          <a:off x="2028542" y="1742304"/>
          <a:ext cx="267437" cy="267437"/>
        </a:xfrm>
        <a:prstGeom prst="ellipse">
          <a:avLst/>
        </a:prstGeom>
        <a:solidFill>
          <a:srgbClr val="487A7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E6AA49-0B40-43BF-B5C0-F57DBE9094D1}">
      <dsp:nvSpPr>
        <dsp:cNvPr id="0" name=""/>
        <dsp:cNvSpPr/>
      </dsp:nvSpPr>
      <dsp:spPr>
        <a:xfrm>
          <a:off x="1348695" y="2130350"/>
          <a:ext cx="2726497" cy="1934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710" tIns="0" rIns="0" bIns="0" numCol="1" spcCol="1270" anchor="t" anchorCtr="0">
          <a:noAutofit/>
        </a:bodyPr>
        <a:lstStyle/>
        <a:p>
          <a:pPr marL="0" lvl="0" indent="0" algn="l" defTabSz="889000">
            <a:lnSpc>
              <a:spcPct val="90000"/>
            </a:lnSpc>
            <a:spcBef>
              <a:spcPct val="0"/>
            </a:spcBef>
            <a:spcAft>
              <a:spcPct val="35000"/>
            </a:spcAft>
            <a:buNone/>
          </a:pPr>
          <a:r>
            <a:rPr lang="en-US" sz="2000" b="1" kern="1200">
              <a:solidFill>
                <a:srgbClr val="244C5A"/>
              </a:solidFill>
              <a:latin typeface="Avenir LT Std 65 Medium" panose="020B0803020203020204"/>
            </a:rPr>
            <a:t>Inform your doctor and people close to you</a:t>
          </a:r>
        </a:p>
      </dsp:txBody>
      <dsp:txXfrm>
        <a:off x="1348695" y="2130350"/>
        <a:ext cx="2726497" cy="1934654"/>
      </dsp:txXfrm>
    </dsp:sp>
    <dsp:sp modelId="{4FF41212-C3F5-46C2-B2DF-9E6F48A82EBA}">
      <dsp:nvSpPr>
        <dsp:cNvPr id="0" name=""/>
        <dsp:cNvSpPr/>
      </dsp:nvSpPr>
      <dsp:spPr>
        <a:xfrm>
          <a:off x="3599026" y="1154084"/>
          <a:ext cx="369860" cy="369860"/>
        </a:xfrm>
        <a:prstGeom prst="ellipse">
          <a:avLst/>
        </a:prstGeom>
        <a:solidFill>
          <a:srgbClr val="487A7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058F5F-B72D-484F-A930-DCE40EACF858}">
      <dsp:nvSpPr>
        <dsp:cNvPr id="0" name=""/>
        <dsp:cNvSpPr/>
      </dsp:nvSpPr>
      <dsp:spPr>
        <a:xfrm>
          <a:off x="3894060" y="1223933"/>
          <a:ext cx="1744370" cy="2471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81" tIns="0" rIns="0" bIns="0" numCol="1" spcCol="1270" anchor="t" anchorCtr="0">
          <a:noAutofit/>
        </a:bodyPr>
        <a:lstStyle/>
        <a:p>
          <a:pPr marL="0" lvl="0" indent="0" algn="l" defTabSz="889000">
            <a:lnSpc>
              <a:spcPct val="90000"/>
            </a:lnSpc>
            <a:spcBef>
              <a:spcPct val="0"/>
            </a:spcBef>
            <a:spcAft>
              <a:spcPct val="35000"/>
            </a:spcAft>
            <a:buNone/>
          </a:pPr>
          <a:r>
            <a:rPr lang="en-US" sz="2000" b="1" kern="1200">
              <a:solidFill>
                <a:srgbClr val="244C5A"/>
              </a:solidFill>
              <a:latin typeface="Avenir LT Std 65 Medium" panose="020B0803020203020204"/>
            </a:rPr>
            <a:t>Include in your Personal Directive </a:t>
          </a:r>
        </a:p>
      </dsp:txBody>
      <dsp:txXfrm>
        <a:off x="3894060" y="1223933"/>
        <a:ext cx="1744370" cy="247166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 name="Shape 110"/>
          <p:cNvSpPr>
            <a:spLocks noGrp="1"/>
          </p:cNvSpPr>
          <p:nvPr>
            <p:ph type="body" sz="quarter" idx="1"/>
          </p:nvPr>
        </p:nvSpPr>
        <p:spPr>
          <a:xfrm>
            <a:off x="975360" y="4560570"/>
            <a:ext cx="5364480" cy="4320540"/>
          </a:xfrm>
          <a:prstGeom prst="rect">
            <a:avLst/>
          </a:prstGeom>
        </p:spPr>
        <p:txBody>
          <a:bodyPr lIns="96653" tIns="48327" rIns="96653" bIns="48327"/>
          <a:lstStyle/>
          <a:p>
            <a:endParaRPr/>
          </a:p>
        </p:txBody>
      </p:sp>
      <p:sp>
        <p:nvSpPr>
          <p:cNvPr id="2" name="Slide Image Placeholder 1">
            <a:extLst>
              <a:ext uri="{FF2B5EF4-FFF2-40B4-BE49-F238E27FC236}">
                <a16:creationId xmlns:a16="http://schemas.microsoft.com/office/drawing/2014/main" id="{DA68C9DD-5069-1064-BD58-5F3731F900C1}"/>
              </a:ext>
            </a:extLst>
          </p:cNvPr>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lberta.ca/supported-decision-maki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yhealth.alberta.ca/Health/Pages/advance-care-planning.aspx"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yhealth.alberta.ca/HealthTopics/Advance-Care-Plannin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anada.ca/en/health-canada/services/publications/health-system-services/what-do-when-facing-serious-illness-3-sets-questions-ask-your-health-care-team.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a:prstGeom prst="rect">
            <a:avLst/>
          </a:prstGeom>
        </p:spPr>
      </p:sp>
      <p:sp>
        <p:nvSpPr>
          <p:cNvPr id="3" name="Notes Placeholder 2"/>
          <p:cNvSpPr>
            <a:spLocks noGrp="1"/>
          </p:cNvSpPr>
          <p:nvPr>
            <p:ph type="body" idx="1"/>
          </p:nvPr>
        </p:nvSpPr>
        <p:spPr>
          <a:xfrm>
            <a:off x="457199" y="4560570"/>
            <a:ext cx="6400799" cy="4320540"/>
          </a:xfrm>
        </p:spPr>
        <p:txBody>
          <a:bodyPr/>
          <a:lstStyle/>
          <a:p>
            <a:pPr>
              <a:lnSpc>
                <a:spcPct val="107000"/>
              </a:lnSpc>
              <a:spcAft>
                <a:spcPts val="845"/>
              </a:spcAft>
            </a:pPr>
            <a:r>
              <a:rPr lang="en-US" kern="100" dirty="0">
                <a:latin typeface="+mj-lt"/>
                <a:ea typeface="Aptos" panose="020B0004020202020204" pitchFamily="34" charset="0"/>
                <a:cs typeface="Times New Roman" panose="02020603050405020304" pitchFamily="18" charset="0"/>
              </a:rPr>
              <a:t>Welcome, everyone. Thank you for attending this Plan Ahead education session.</a:t>
            </a:r>
          </a:p>
          <a:p>
            <a:pPr>
              <a:lnSpc>
                <a:spcPct val="107000"/>
              </a:lnSpc>
              <a:spcAft>
                <a:spcPts val="845"/>
              </a:spcAft>
            </a:pPr>
            <a:endParaRPr lang="en-US" kern="100" dirty="0">
              <a:latin typeface="+mj-lt"/>
              <a:ea typeface="Aptos" panose="020B0004020202020204" pitchFamily="34" charset="0"/>
              <a:cs typeface="Times New Roman" panose="02020603050405020304" pitchFamily="18" charset="0"/>
            </a:endParaRPr>
          </a:p>
          <a:p>
            <a:pPr>
              <a:lnSpc>
                <a:spcPct val="107000"/>
              </a:lnSpc>
              <a:spcAft>
                <a:spcPts val="845"/>
              </a:spcAft>
            </a:pPr>
            <a:r>
              <a:rPr lang="en-US" kern="100" dirty="0">
                <a:latin typeface="+mj-lt"/>
                <a:ea typeface="Aptos" panose="020B0004020202020204" pitchFamily="34" charset="0"/>
                <a:cs typeface="Times New Roman" panose="02020603050405020304" pitchFamily="18" charset="0"/>
              </a:rPr>
              <a:t>(I</a:t>
            </a:r>
            <a:r>
              <a:rPr lang="en-US" dirty="0">
                <a:latin typeface="+mj-lt"/>
              </a:rPr>
              <a:t>ntroduce yourself, any co-facilitators, and tech support personnel who are assisting in delivering the session.)</a:t>
            </a:r>
          </a:p>
          <a:p>
            <a:pPr>
              <a:lnSpc>
                <a:spcPct val="107000"/>
              </a:lnSpc>
              <a:spcAft>
                <a:spcPts val="845"/>
              </a:spcAft>
            </a:pPr>
            <a:endParaRPr lang="en-US" dirty="0">
              <a:latin typeface="+mj-lt"/>
            </a:endParaRPr>
          </a:p>
          <a:p>
            <a:pPr fontAlgn="base"/>
            <a:r>
              <a:rPr lang="en-US" dirty="0">
                <a:latin typeface="+mj-lt"/>
              </a:rPr>
              <a:t>Today I will be presenting on planning ahead in Alberta.</a:t>
            </a:r>
            <a:endParaRPr lang="en-US" dirty="0"/>
          </a:p>
          <a:p>
            <a:endParaRPr lang="en-US" dirty="0"/>
          </a:p>
        </p:txBody>
      </p:sp>
    </p:spTree>
    <p:extLst>
      <p:ext uri="{BB962C8B-B14F-4D97-AF65-F5344CB8AC3E}">
        <p14:creationId xmlns:p14="http://schemas.microsoft.com/office/powerpoint/2010/main" val="1653572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a:prstGeom prst="rect">
            <a:avLst/>
          </a:prstGeom>
        </p:spPr>
      </p:sp>
      <p:sp>
        <p:nvSpPr>
          <p:cNvPr id="3" name="Notes Placeholder 2"/>
          <p:cNvSpPr>
            <a:spLocks noGrp="1"/>
          </p:cNvSpPr>
          <p:nvPr>
            <p:ph type="body" idx="1"/>
          </p:nvPr>
        </p:nvSpPr>
        <p:spPr>
          <a:xfrm>
            <a:off x="457200" y="4435310"/>
            <a:ext cx="6400799" cy="4320540"/>
          </a:xfrm>
        </p:spPr>
        <p:txBody>
          <a:bodyPr/>
          <a:lstStyle/>
          <a:p>
            <a:r>
              <a:rPr lang="en-US" sz="1100" dirty="0">
                <a:solidFill>
                  <a:schemeClr val="tx1"/>
                </a:solidFill>
                <a:latin typeface="Avenir LT Std 55 Roman"/>
              </a:rPr>
              <a:t>Step three is to choose someone to make health and personal decisions for you.</a:t>
            </a:r>
          </a:p>
          <a:p>
            <a:r>
              <a:rPr lang="en-US" sz="1100" dirty="0">
                <a:solidFill>
                  <a:schemeClr val="tx1"/>
                </a:solidFill>
                <a:latin typeface="Avenir LT Std 55 Roman"/>
              </a:rPr>
              <a:t>If you were too sick or injured to make decisions for yourself, who would make them for you?</a:t>
            </a:r>
          </a:p>
          <a:p>
            <a:endParaRPr lang="en-US" sz="1100" dirty="0">
              <a:solidFill>
                <a:schemeClr val="tx1"/>
              </a:solidFill>
              <a:latin typeface="Avenir LT Std 55 Roman"/>
            </a:endParaRPr>
          </a:p>
          <a:p>
            <a:r>
              <a:rPr lang="en-US" sz="1100" dirty="0">
                <a:solidFill>
                  <a:schemeClr val="tx1"/>
                </a:solidFill>
                <a:latin typeface="Avenir LT Std 55 Roman"/>
              </a:rPr>
              <a:t>In Alberta this person is called an agent.</a:t>
            </a:r>
          </a:p>
          <a:p>
            <a:r>
              <a:rPr lang="en-US" sz="1100" dirty="0">
                <a:solidFill>
                  <a:schemeClr val="tx1"/>
                </a:solidFill>
                <a:latin typeface="Avenir LT Std 55 Roman"/>
              </a:rPr>
              <a:t>Your agent can make health and personal decisions on your behalf only when you are not able to do so for yourself. They can make decisions on things like:</a:t>
            </a:r>
          </a:p>
          <a:p>
            <a:pPr marL="177845" indent="-177845">
              <a:buFont typeface="Arial" panose="020B0604020202020204" pitchFamily="34" charset="0"/>
              <a:buChar char="•"/>
            </a:pPr>
            <a:r>
              <a:rPr lang="en-US" sz="1100" dirty="0">
                <a:solidFill>
                  <a:schemeClr val="tx1"/>
                </a:solidFill>
                <a:latin typeface="Avenir LT Std 55 Roman"/>
              </a:rPr>
              <a:t>Healthcare</a:t>
            </a:r>
          </a:p>
          <a:p>
            <a:pPr marL="177845" indent="-177845">
              <a:buFont typeface="Arial" panose="020B0604020202020204" pitchFamily="34" charset="0"/>
              <a:buChar char="•"/>
            </a:pPr>
            <a:r>
              <a:rPr lang="en-US" sz="1100" dirty="0">
                <a:solidFill>
                  <a:schemeClr val="tx1"/>
                </a:solidFill>
                <a:latin typeface="Avenir LT Std 55 Roman"/>
              </a:rPr>
              <a:t>Where you live</a:t>
            </a:r>
          </a:p>
          <a:p>
            <a:pPr marL="177845" indent="-177845">
              <a:buFont typeface="Arial" panose="020B0604020202020204" pitchFamily="34" charset="0"/>
              <a:buChar char="•"/>
            </a:pPr>
            <a:r>
              <a:rPr lang="en-US" sz="1100" dirty="0">
                <a:solidFill>
                  <a:schemeClr val="tx1"/>
                </a:solidFill>
                <a:latin typeface="Avenir LT Std 55 Roman"/>
              </a:rPr>
              <a:t>Participation in social, educational and employment activities</a:t>
            </a:r>
          </a:p>
          <a:p>
            <a:pPr marL="177845" indent="-177845">
              <a:buFont typeface="Arial" panose="020B0604020202020204" pitchFamily="34" charset="0"/>
              <a:buChar char="•"/>
            </a:pPr>
            <a:r>
              <a:rPr lang="en-US" sz="1100" dirty="0">
                <a:solidFill>
                  <a:schemeClr val="tx1"/>
                </a:solidFill>
                <a:latin typeface="Avenir LT Std 55 Roman"/>
              </a:rPr>
              <a:t>Any other personal or legal decision</a:t>
            </a:r>
          </a:p>
          <a:p>
            <a:pPr marL="177845" indent="-177845">
              <a:buFont typeface="Arial" panose="020B0604020202020204" pitchFamily="34" charset="0"/>
              <a:buChar char="•"/>
            </a:pPr>
            <a:endParaRPr lang="en-US" sz="1100" dirty="0">
              <a:solidFill>
                <a:schemeClr val="tx1"/>
              </a:solidFill>
              <a:latin typeface="Avenir LT Std 55 Roman"/>
            </a:endParaRPr>
          </a:p>
          <a:p>
            <a:r>
              <a:rPr lang="en-US" sz="1100" dirty="0">
                <a:solidFill>
                  <a:schemeClr val="tx1"/>
                </a:solidFill>
                <a:latin typeface="Avenir LT Std 55 Roman"/>
              </a:rPr>
              <a:t>An agent cannot make financial decisions for you. This involves a different legal document called a power of attorney, which we will be going through later today.</a:t>
            </a:r>
          </a:p>
          <a:p>
            <a:pPr marL="177845" indent="-177845">
              <a:buFont typeface="Arial" panose="020B0604020202020204" pitchFamily="34" charset="0"/>
              <a:buChar char="•"/>
            </a:pPr>
            <a:endParaRPr lang="en-US" sz="1100" dirty="0">
              <a:solidFill>
                <a:schemeClr val="tx1"/>
              </a:solidFill>
              <a:latin typeface="Avenir LT Std 55 Roman"/>
            </a:endParaRPr>
          </a:p>
          <a:p>
            <a:r>
              <a:rPr lang="en-US" sz="1100" dirty="0">
                <a:solidFill>
                  <a:schemeClr val="tx1"/>
                </a:solidFill>
                <a:latin typeface="Avenir LT Std 55 Roman"/>
              </a:rPr>
              <a:t>You may be wondering, “How do I pick an agent?” The main requirements are that an agent be at least 18 years of age and be willing to act as your agent.</a:t>
            </a:r>
          </a:p>
          <a:p>
            <a:endParaRPr lang="en-US" sz="1100" dirty="0">
              <a:solidFill>
                <a:schemeClr val="tx1"/>
              </a:solidFill>
              <a:latin typeface="Avenir LT Std 55 Roman"/>
            </a:endParaRPr>
          </a:p>
          <a:p>
            <a:r>
              <a:rPr lang="en-US" sz="1100" dirty="0">
                <a:solidFill>
                  <a:schemeClr val="tx1"/>
                </a:solidFill>
                <a:latin typeface="Avenir LT Std 55 Roman"/>
              </a:rPr>
              <a:t>Some other important things you should consider when picking an agent include the following:</a:t>
            </a:r>
          </a:p>
          <a:p>
            <a:pPr marL="177845" indent="-177845">
              <a:buFont typeface="Arial" panose="020B0604020202020204" pitchFamily="34" charset="0"/>
              <a:buChar char="•"/>
            </a:pPr>
            <a:r>
              <a:rPr lang="en-US" sz="1100" dirty="0">
                <a:solidFill>
                  <a:schemeClr val="tx1"/>
                </a:solidFill>
                <a:latin typeface="Avenir LT Std 55 Roman"/>
              </a:rPr>
              <a:t>Do you trust them to make decisions for you? Do they understand your values, wishes and beliefs?</a:t>
            </a:r>
          </a:p>
          <a:p>
            <a:pPr marL="177845" indent="-177845">
              <a:buFont typeface="Arial" panose="020B0604020202020204" pitchFamily="34" charset="0"/>
              <a:buChar char="•"/>
            </a:pPr>
            <a:r>
              <a:rPr lang="en-US" sz="1100" dirty="0">
                <a:solidFill>
                  <a:schemeClr val="tx1"/>
                </a:solidFill>
                <a:latin typeface="Avenir LT Std 55 Roman"/>
              </a:rPr>
              <a:t>Can they communicate clearly with your health care team?</a:t>
            </a:r>
          </a:p>
          <a:p>
            <a:pPr marL="177845" indent="-177845">
              <a:buFont typeface="Arial" panose="020B0604020202020204" pitchFamily="34" charset="0"/>
              <a:buChar char="•"/>
            </a:pPr>
            <a:r>
              <a:rPr lang="en-US" sz="1100" dirty="0">
                <a:solidFill>
                  <a:schemeClr val="tx1"/>
                </a:solidFill>
                <a:latin typeface="Avenir LT Std 55 Roman"/>
              </a:rPr>
              <a:t>Can they make difficult decisions in stressful times?</a:t>
            </a:r>
          </a:p>
          <a:p>
            <a:pPr marL="177845" indent="-177845">
              <a:buFont typeface="Arial" panose="020B0604020202020204" pitchFamily="34" charset="0"/>
              <a:buChar char="•"/>
            </a:pPr>
            <a:endParaRPr lang="en-US" sz="1100" dirty="0">
              <a:solidFill>
                <a:schemeClr val="tx1"/>
              </a:solidFill>
              <a:latin typeface="Avenir LT Std 55 Roman"/>
            </a:endParaRPr>
          </a:p>
          <a:p>
            <a:r>
              <a:rPr lang="en-US" sz="1100" dirty="0">
                <a:solidFill>
                  <a:schemeClr val="tx1"/>
                </a:solidFill>
                <a:latin typeface="Avenir LT Std 55 Roman"/>
              </a:rPr>
              <a:t>It is also important to consider whether they have or will have the mental capacity to make decisions for you.</a:t>
            </a:r>
          </a:p>
          <a:p>
            <a:r>
              <a:rPr lang="en-US" sz="1100" dirty="0">
                <a:solidFill>
                  <a:schemeClr val="tx1"/>
                </a:solidFill>
                <a:latin typeface="Avenir LT Std 55 Roman"/>
              </a:rPr>
              <a:t>A person’s capacity can change due to many factors such as:</a:t>
            </a:r>
          </a:p>
          <a:p>
            <a:pPr marL="177845" indent="-177845">
              <a:buFont typeface="Arial" panose="020B0604020202020204" pitchFamily="34" charset="0"/>
              <a:buChar char="•"/>
            </a:pPr>
            <a:r>
              <a:rPr lang="en-US" sz="1100" dirty="0">
                <a:solidFill>
                  <a:schemeClr val="tx1"/>
                </a:solidFill>
                <a:latin typeface="Avenir LT Std 55 Roman"/>
              </a:rPr>
              <a:t>Medical condition</a:t>
            </a:r>
          </a:p>
          <a:p>
            <a:pPr marL="177845" indent="-177845">
              <a:buFont typeface="Arial" panose="020B0604020202020204" pitchFamily="34" charset="0"/>
              <a:buChar char="•"/>
            </a:pPr>
            <a:r>
              <a:rPr lang="en-US" sz="1100" dirty="0">
                <a:solidFill>
                  <a:schemeClr val="tx1"/>
                </a:solidFill>
                <a:latin typeface="Avenir LT Std 55 Roman"/>
              </a:rPr>
              <a:t>Stress and anxiety</a:t>
            </a:r>
          </a:p>
          <a:p>
            <a:pPr marL="177845" indent="-177845">
              <a:buFont typeface="Arial" panose="020B0604020202020204" pitchFamily="34" charset="0"/>
              <a:buChar char="•"/>
            </a:pPr>
            <a:r>
              <a:rPr lang="en-US" sz="1100" dirty="0">
                <a:solidFill>
                  <a:schemeClr val="tx1"/>
                </a:solidFill>
                <a:latin typeface="Avenir LT Std 55 Roman"/>
              </a:rPr>
              <a:t>Medication, or forgetting to take medication</a:t>
            </a:r>
          </a:p>
          <a:p>
            <a:pPr marL="177845" indent="-177845">
              <a:buFont typeface="Arial" panose="020B0604020202020204" pitchFamily="34" charset="0"/>
              <a:buChar char="•"/>
            </a:pPr>
            <a:r>
              <a:rPr lang="en-US" sz="1100" dirty="0">
                <a:solidFill>
                  <a:schemeClr val="tx1"/>
                </a:solidFill>
                <a:latin typeface="Avenir LT Std 55 Roman"/>
              </a:rPr>
              <a:t>Blood pressure</a:t>
            </a:r>
          </a:p>
          <a:p>
            <a:pPr marL="177845" indent="-177845">
              <a:buFont typeface="Arial" panose="020B0604020202020204" pitchFamily="34" charset="0"/>
              <a:buChar char="•"/>
            </a:pPr>
            <a:r>
              <a:rPr lang="en-US" sz="1100" dirty="0">
                <a:solidFill>
                  <a:schemeClr val="tx1"/>
                </a:solidFill>
                <a:latin typeface="Avenir LT Std 55 Roman"/>
              </a:rPr>
              <a:t>Blood sugar</a:t>
            </a:r>
          </a:p>
          <a:p>
            <a:pPr marL="177845" indent="-177845">
              <a:buFont typeface="Arial" panose="020B0604020202020204" pitchFamily="34" charset="0"/>
              <a:buChar char="•"/>
            </a:pPr>
            <a:r>
              <a:rPr lang="en-US" sz="1100" dirty="0">
                <a:solidFill>
                  <a:schemeClr val="tx1"/>
                </a:solidFill>
                <a:latin typeface="Avenir LT Std 55 Roman"/>
              </a:rPr>
              <a:t>Alcohol or drug use</a:t>
            </a:r>
          </a:p>
          <a:p>
            <a:pPr marL="177845" indent="-177845">
              <a:buFont typeface="Arial" panose="020B0604020202020204" pitchFamily="34" charset="0"/>
              <a:buChar char="•"/>
            </a:pPr>
            <a:endParaRPr lang="en-US" dirty="0">
              <a:solidFill>
                <a:schemeClr val="tx1"/>
              </a:solidFill>
              <a:latin typeface="Avenir LT Std 55 Roman"/>
            </a:endParaRPr>
          </a:p>
        </p:txBody>
      </p:sp>
    </p:spTree>
    <p:extLst>
      <p:ext uri="{BB962C8B-B14F-4D97-AF65-F5344CB8AC3E}">
        <p14:creationId xmlns:p14="http://schemas.microsoft.com/office/powerpoint/2010/main" val="1351214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a:prstGeom prst="rect">
            <a:avLst/>
          </a:prstGeom>
        </p:spPr>
      </p:sp>
      <p:sp>
        <p:nvSpPr>
          <p:cNvPr id="3" name="Notes Placeholder 2"/>
          <p:cNvSpPr>
            <a:spLocks noGrp="1"/>
          </p:cNvSpPr>
          <p:nvPr>
            <p:ph type="body" idx="1"/>
          </p:nvPr>
        </p:nvSpPr>
        <p:spPr>
          <a:xfrm>
            <a:off x="457199" y="4560570"/>
            <a:ext cx="6400799" cy="4320540"/>
          </a:xfrm>
        </p:spPr>
        <p:txBody>
          <a:bodyPr/>
          <a:lstStyle/>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The fourth step of advance care planning is to share about your wishes and values with others.</a:t>
            </a:r>
          </a:p>
          <a:p>
            <a:pPr>
              <a:lnSpc>
                <a:spcPct val="107000"/>
              </a:lnSpc>
              <a:spcAft>
                <a:spcPts val="845"/>
              </a:spcAft>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This step involves talking to your chosen agent and your health care team about what matters the most to you in life and the care you would like to receive in the future.</a:t>
            </a:r>
          </a:p>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Here are some ways you could start the conversation:</a:t>
            </a:r>
          </a:p>
          <a:p>
            <a:pPr marL="225425" indent="-225425">
              <a:spcBef>
                <a:spcPts val="1037"/>
              </a:spcBef>
              <a:buFont typeface="Arial" panose="020B0604020202020204" pitchFamily="34" charset="0"/>
              <a:buChar char="•"/>
              <a:defRPr sz="2200">
                <a:solidFill>
                  <a:srgbClr val="558788"/>
                </a:solidFill>
                <a:latin typeface="Avenir LT Std 55 Roman"/>
                <a:ea typeface="Avenir LT Std 55 Roman"/>
                <a:cs typeface="Avenir LT Std 55 Roman"/>
                <a:sym typeface="Avenir LT Std 55 Roman"/>
              </a:defRPr>
            </a:pPr>
            <a:r>
              <a:rPr lang="en-US" sz="1300" kern="100" dirty="0">
                <a:solidFill>
                  <a:schemeClr val="tx1"/>
                </a:solidFill>
                <a:latin typeface="Aptos" panose="020B0004020202020204" pitchFamily="34" charset="0"/>
                <a:cs typeface="Times New Roman" panose="02020603050405020304" pitchFamily="18" charset="0"/>
              </a:rPr>
              <a:t>“My health is good right now, but I want to talk to you about what I’d want if my health were to change.”</a:t>
            </a:r>
          </a:p>
          <a:p>
            <a:pPr marL="225425" indent="-225425">
              <a:spcBef>
                <a:spcPts val="1037"/>
              </a:spcBef>
              <a:buFont typeface="Arial" panose="020B0604020202020204" pitchFamily="34" charset="0"/>
              <a:buChar char="•"/>
              <a:defRPr sz="2200">
                <a:solidFill>
                  <a:srgbClr val="558788"/>
                </a:solidFill>
                <a:latin typeface="Avenir LT Std 55 Roman"/>
                <a:ea typeface="Avenir LT Std 55 Roman"/>
                <a:cs typeface="Avenir LT Std 55 Roman"/>
                <a:sym typeface="Avenir LT Std 55 Roman"/>
              </a:defRPr>
            </a:pPr>
            <a:r>
              <a:rPr lang="en-US" sz="1300" kern="100" dirty="0">
                <a:solidFill>
                  <a:schemeClr val="tx1"/>
                </a:solidFill>
                <a:latin typeface="Aptos" panose="020B0004020202020204" pitchFamily="34" charset="0"/>
                <a:cs typeface="Times New Roman" panose="02020603050405020304" pitchFamily="18" charset="0"/>
              </a:rPr>
              <a:t>“One of my biggest fears is that if I got sick, the people close to me would argue with each other about what is best for me. I want to share with you what I want so that everyone understands.”</a:t>
            </a:r>
          </a:p>
          <a:p>
            <a:pPr marL="225425" indent="-225425">
              <a:spcBef>
                <a:spcPts val="1037"/>
              </a:spcBef>
              <a:buFont typeface="Arial" panose="020B0604020202020204" pitchFamily="34" charset="0"/>
              <a:buChar char="•"/>
              <a:defRPr sz="2200">
                <a:solidFill>
                  <a:srgbClr val="558788"/>
                </a:solidFill>
                <a:latin typeface="Avenir LT Std 55 Roman"/>
                <a:ea typeface="Avenir LT Std 55 Roman"/>
                <a:cs typeface="Avenir LT Std 55 Roman"/>
                <a:sym typeface="Avenir LT Std 55 Roman"/>
              </a:defRPr>
            </a:pPr>
            <a:r>
              <a:rPr lang="en-US" sz="1300" kern="100" dirty="0">
                <a:solidFill>
                  <a:schemeClr val="tx1"/>
                </a:solidFill>
                <a:latin typeface="Aptos" panose="020B0004020202020204" pitchFamily="34" charset="0"/>
                <a:cs typeface="Times New Roman" panose="02020603050405020304" pitchFamily="18" charset="0"/>
              </a:rPr>
              <a:t>“I’ve just filled out this workbook called My Wishes Alberta. It’s about planning for future health care and I want to share it with you.”</a:t>
            </a:r>
          </a:p>
          <a:p>
            <a:pPr>
              <a:lnSpc>
                <a:spcPct val="107000"/>
              </a:lnSpc>
              <a:spcAft>
                <a:spcPts val="845"/>
              </a:spcAft>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These conversation starters and others are listed in the </a:t>
            </a:r>
            <a:r>
              <a:rPr lang="en-US" i="1" kern="100" dirty="0">
                <a:latin typeface="Aptos" panose="020B0004020202020204" pitchFamily="34" charset="0"/>
                <a:ea typeface="Aptos" panose="020B0004020202020204" pitchFamily="34" charset="0"/>
                <a:cs typeface="Times New Roman" panose="02020603050405020304" pitchFamily="18" charset="0"/>
              </a:rPr>
              <a:t>My Wishes Alberta </a:t>
            </a:r>
            <a:r>
              <a:rPr lang="en-US" i="0" kern="100" dirty="0">
                <a:latin typeface="Aptos" panose="020B0004020202020204" pitchFamily="34" charset="0"/>
                <a:ea typeface="Aptos" panose="020B0004020202020204" pitchFamily="34" charset="0"/>
                <a:cs typeface="Times New Roman" panose="02020603050405020304" pitchFamily="18" charset="0"/>
              </a:rPr>
              <a:t>workbook. </a:t>
            </a:r>
          </a:p>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In addition to talking to your agent, it’s a good idea to talk with the other important people in your life so they also understand your wishes and can support your agent if decisions about your care need to be made.</a:t>
            </a:r>
          </a:p>
        </p:txBody>
      </p:sp>
    </p:spTree>
    <p:extLst>
      <p:ext uri="{BB962C8B-B14F-4D97-AF65-F5344CB8AC3E}">
        <p14:creationId xmlns:p14="http://schemas.microsoft.com/office/powerpoint/2010/main" val="855677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225425"/>
            <a:ext cx="6400800" cy="3600450"/>
          </a:xfrm>
          <a:prstGeom prst="rect">
            <a:avLst/>
          </a:prstGeom>
        </p:spPr>
      </p:sp>
      <p:sp>
        <p:nvSpPr>
          <p:cNvPr id="3" name="Notes Placeholder 2"/>
          <p:cNvSpPr>
            <a:spLocks noGrp="1"/>
          </p:cNvSpPr>
          <p:nvPr>
            <p:ph type="body" idx="1"/>
          </p:nvPr>
        </p:nvSpPr>
        <p:spPr>
          <a:xfrm>
            <a:off x="345988" y="4024904"/>
            <a:ext cx="6623223" cy="4320540"/>
          </a:xfrm>
        </p:spPr>
        <p:txBody>
          <a:bodyPr/>
          <a:lstStyle/>
          <a:p>
            <a:pPr>
              <a:lnSpc>
                <a:spcPct val="107000"/>
              </a:lnSpc>
              <a:spcAft>
                <a:spcPts val="845"/>
              </a:spcAft>
            </a:pPr>
            <a:r>
              <a:rPr lang="en-US" sz="1100" kern="100" dirty="0">
                <a:latin typeface="Aptos" panose="020B0004020202020204" pitchFamily="34" charset="0"/>
                <a:ea typeface="Aptos" panose="020B0004020202020204" pitchFamily="34" charset="0"/>
                <a:cs typeface="Times New Roman" panose="02020603050405020304" pitchFamily="18" charset="0"/>
              </a:rPr>
              <a:t>The last step of advance care planning is to record your wishes in a personal directive. This is one of the three key documents I mentioned at the beginning of the presentation.</a:t>
            </a:r>
          </a:p>
          <a:p>
            <a:pPr>
              <a:lnSpc>
                <a:spcPct val="107000"/>
              </a:lnSpc>
              <a:spcAft>
                <a:spcPts val="845"/>
              </a:spcAft>
            </a:pPr>
            <a:r>
              <a:rPr lang="en-US" sz="1100" kern="100" dirty="0">
                <a:latin typeface="Aptos" panose="020B0004020202020204" pitchFamily="34" charset="0"/>
                <a:ea typeface="Aptos" panose="020B0004020202020204" pitchFamily="34" charset="0"/>
                <a:cs typeface="Times New Roman" panose="02020603050405020304" pitchFamily="18" charset="0"/>
              </a:rPr>
              <a:t>A personal directive is a legal document in Alberta that (</a:t>
            </a:r>
            <a:r>
              <a:rPr lang="en-US" sz="1100" kern="100" dirty="0" err="1">
                <a:latin typeface="Aptos" panose="020B0004020202020204" pitchFamily="34" charset="0"/>
                <a:ea typeface="Aptos" panose="020B0004020202020204" pitchFamily="34" charset="0"/>
                <a:cs typeface="Times New Roman" panose="02020603050405020304" pitchFamily="18" charset="0"/>
              </a:rPr>
              <a:t>i</a:t>
            </a:r>
            <a:r>
              <a:rPr lang="en-US" sz="1100" kern="100" dirty="0">
                <a:latin typeface="Aptos" panose="020B0004020202020204" pitchFamily="34" charset="0"/>
                <a:ea typeface="Aptos" panose="020B0004020202020204" pitchFamily="34" charset="0"/>
                <a:cs typeface="Times New Roman" panose="02020603050405020304" pitchFamily="18" charset="0"/>
              </a:rPr>
              <a:t>) documents your health and personal care instructions and (ii) designates who will make decisions for you if you are too sick or injured to make your own decisions. Your personal directive only comes into effect if or when you can’t make decisions about your health care. The kinds of things that you can have in a personal directive  include medical treatments you do and do not want, where you want to live, who you would like to live with, who will care for your children under 18, and instructions about personal and legal matters like recreation, employment, and education. Your personal directive  helps your agent make decisions for you since it describes your wishes.</a:t>
            </a:r>
          </a:p>
          <a:p>
            <a:pPr>
              <a:lnSpc>
                <a:spcPct val="107000"/>
              </a:lnSpc>
              <a:spcAft>
                <a:spcPts val="845"/>
              </a:spcAft>
            </a:pPr>
            <a:r>
              <a:rPr lang="en-US" sz="1100" kern="100" dirty="0">
                <a:latin typeface="Aptos" panose="020B0004020202020204" pitchFamily="34" charset="0"/>
                <a:ea typeface="Aptos" panose="020B0004020202020204" pitchFamily="34" charset="0"/>
                <a:cs typeface="Times New Roman" panose="02020603050405020304" pitchFamily="18" charset="0"/>
              </a:rPr>
              <a:t>You might be wondering, “How do I create a personal directive ?” </a:t>
            </a:r>
          </a:p>
          <a:p>
            <a:pPr>
              <a:lnSpc>
                <a:spcPct val="107000"/>
              </a:lnSpc>
              <a:spcAft>
                <a:spcPts val="845"/>
              </a:spcAft>
            </a:pPr>
            <a:r>
              <a:rPr lang="en-US" sz="1100" kern="100" dirty="0">
                <a:latin typeface="Aptos" panose="020B0004020202020204" pitchFamily="34" charset="0"/>
                <a:ea typeface="Aptos" panose="020B0004020202020204" pitchFamily="34" charset="0"/>
                <a:cs typeface="Times New Roman" panose="02020603050405020304" pitchFamily="18" charset="0"/>
              </a:rPr>
              <a:t>You can create a personal directive  on your own or with a lawyer. If you want to create a personal directive  on your own, the Government of Alberta has a personal directive  form that you can use as a template or fill out directly. The “Resources to Help with Preparing your Legal Documents” document in your starter kit contains the URL to that form. If you want to create your personal directive  with a lawyer, there is a law referral service that is also included in the “Resources to Help with Preparing your Legal Documents ” document.</a:t>
            </a:r>
          </a:p>
          <a:p>
            <a:pPr>
              <a:lnSpc>
                <a:spcPct val="107000"/>
              </a:lnSpc>
              <a:spcAft>
                <a:spcPts val="845"/>
              </a:spcAft>
            </a:pPr>
            <a:r>
              <a:rPr lang="en-US" sz="1100" kern="100" dirty="0">
                <a:latin typeface="Aptos" panose="020B0004020202020204" pitchFamily="34" charset="0"/>
                <a:ea typeface="Aptos" panose="020B0004020202020204" pitchFamily="34" charset="0"/>
                <a:cs typeface="Times New Roman" panose="02020603050405020304" pitchFamily="18" charset="0"/>
              </a:rPr>
              <a:t>Without a personal directive, if you lose capacity, your health care provider will select someone to make decisions for you from a ranked list of relatives. This may not be the person you want and/or the person may not know your wishes. Once you have chosen your agent and documented your choice in a personal directive, it’s a good idea to equip your agent to act, by:</a:t>
            </a:r>
          </a:p>
          <a:p>
            <a:pPr marL="362448" indent="-362448">
              <a:lnSpc>
                <a:spcPct val="107000"/>
              </a:lnSpc>
              <a:buFont typeface="+mj-lt"/>
              <a:buAutoNum type="arabicPeriod"/>
            </a:pPr>
            <a:r>
              <a:rPr lang="en-US" sz="1100" kern="100" dirty="0">
                <a:latin typeface="Aptos" panose="020B0004020202020204" pitchFamily="34" charset="0"/>
                <a:ea typeface="Aptos" panose="020B0004020202020204" pitchFamily="34" charset="0"/>
                <a:cs typeface="Times New Roman" panose="02020603050405020304" pitchFamily="18" charset="0"/>
              </a:rPr>
              <a:t>Providing them with a copy of your personal directive </a:t>
            </a:r>
          </a:p>
          <a:p>
            <a:pPr marL="362448" indent="-362448">
              <a:lnSpc>
                <a:spcPct val="107000"/>
              </a:lnSpc>
              <a:buFont typeface="+mj-lt"/>
              <a:buAutoNum type="arabicPeriod"/>
            </a:pPr>
            <a:r>
              <a:rPr lang="en-US" sz="1100" kern="100" dirty="0">
                <a:latin typeface="Aptos" panose="020B0004020202020204" pitchFamily="34" charset="0"/>
                <a:ea typeface="Aptos" panose="020B0004020202020204" pitchFamily="34" charset="0"/>
                <a:cs typeface="Times New Roman" panose="02020603050405020304" pitchFamily="18" charset="0"/>
              </a:rPr>
              <a:t>Helping them to understand their role and authority</a:t>
            </a:r>
          </a:p>
          <a:p>
            <a:pPr marL="362448" indent="-362448">
              <a:lnSpc>
                <a:spcPct val="107000"/>
              </a:lnSpc>
              <a:buFont typeface="+mj-lt"/>
              <a:buAutoNum type="arabicPeriod"/>
            </a:pPr>
            <a:r>
              <a:rPr lang="en-US" sz="1100" kern="100" dirty="0">
                <a:latin typeface="Aptos" panose="020B0004020202020204" pitchFamily="34" charset="0"/>
                <a:ea typeface="Aptos" panose="020B0004020202020204" pitchFamily="34" charset="0"/>
                <a:cs typeface="Times New Roman" panose="02020603050405020304" pitchFamily="18" charset="0"/>
              </a:rPr>
              <a:t>Telling your family and friends who you’ve chosen (giving this advance notice might minimize potential tension when/if your personal directive  is enacted)</a:t>
            </a:r>
          </a:p>
          <a:p>
            <a:pPr marL="362448" indent="-362448">
              <a:lnSpc>
                <a:spcPct val="107000"/>
              </a:lnSpc>
              <a:buFont typeface="+mj-lt"/>
              <a:buAutoNum type="arabicPeriod"/>
            </a:pPr>
            <a:r>
              <a:rPr lang="en-US" sz="1100" kern="100" dirty="0">
                <a:latin typeface="Aptos" panose="020B0004020202020204" pitchFamily="34" charset="0"/>
                <a:ea typeface="Aptos" panose="020B0004020202020204" pitchFamily="34" charset="0"/>
                <a:cs typeface="Times New Roman" panose="02020603050405020304" pitchFamily="18" charset="0"/>
              </a:rPr>
              <a:t>Having ongoing conversations with your agent about your health - and your values, wishes and beliefs related to your health care</a:t>
            </a:r>
          </a:p>
          <a:p>
            <a:pPr marL="362448" indent="-362448">
              <a:lnSpc>
                <a:spcPct val="107000"/>
              </a:lnSpc>
              <a:spcAft>
                <a:spcPts val="845"/>
              </a:spcAft>
              <a:buFont typeface="+mj-lt"/>
              <a:buAutoNum type="arabicPeriod"/>
            </a:pPr>
            <a:r>
              <a:rPr lang="en-US" sz="1100" kern="100" dirty="0">
                <a:latin typeface="Aptos" panose="020B0004020202020204" pitchFamily="34" charset="0"/>
                <a:ea typeface="Aptos" panose="020B0004020202020204" pitchFamily="34" charset="0"/>
                <a:cs typeface="Times New Roman" panose="02020603050405020304" pitchFamily="18" charset="0"/>
              </a:rPr>
              <a:t>Thinking about inviting your agent to your medical and/or legal appointments</a:t>
            </a:r>
          </a:p>
          <a:p>
            <a:pPr>
              <a:lnSpc>
                <a:spcPct val="107000"/>
              </a:lnSpc>
              <a:spcAft>
                <a:spcPts val="845"/>
              </a:spcAft>
            </a:pP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30526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a:prstGeom prst="rect">
            <a:avLst/>
          </a:prstGeom>
        </p:spPr>
      </p:sp>
      <p:sp>
        <p:nvSpPr>
          <p:cNvPr id="3" name="Notes Placeholder 2"/>
          <p:cNvSpPr>
            <a:spLocks noGrp="1"/>
          </p:cNvSpPr>
          <p:nvPr>
            <p:ph type="body" idx="1"/>
          </p:nvPr>
        </p:nvSpPr>
        <p:spPr>
          <a:xfrm>
            <a:off x="457199" y="4560570"/>
            <a:ext cx="6400799" cy="4320540"/>
          </a:xfrm>
        </p:spPr>
        <p:txBody>
          <a:bodyPr/>
          <a:lstStyle/>
          <a:p>
            <a:pPr algn="l" defTabSz="966529" rtl="0">
              <a:defRPr/>
            </a:pPr>
            <a:r>
              <a:rPr lang="en-US" dirty="0">
                <a:solidFill>
                  <a:schemeClr val="tx1"/>
                </a:solidFill>
                <a:latin typeface="Avenir LT Std 55 Roman"/>
                <a:cs typeface="Times New Roman" panose="02020603050405020304" pitchFamily="18" charset="0"/>
              </a:rPr>
              <a:t>This brings us through all five steps of advance care planning: Think, learn, choose, communicate and document. </a:t>
            </a:r>
            <a:r>
              <a:rPr lang="en-US" kern="100" dirty="0">
                <a:latin typeface="Aptos" panose="020B0004020202020204" pitchFamily="34" charset="0"/>
                <a:ea typeface="Aptos" panose="020B0004020202020204" pitchFamily="34" charset="0"/>
                <a:cs typeface="Times New Roman" panose="02020603050405020304" pitchFamily="18" charset="0"/>
              </a:rPr>
              <a:t>This process of advance care planning is an ongoing process of reflection, conversation, and preparation for how you want to be cared for. It is not meant to be done just once. You should review and update your documents if your health changes, you go through important life changes like getting married or retirement, or as your beliefs and values evolve. You should also continue to have conversations with the people closest to you and your healthcare providers.</a:t>
            </a:r>
          </a:p>
          <a:p>
            <a:pPr algn="l" defTabSz="966529" rtl="0">
              <a:defRPr/>
            </a:pPr>
            <a:endParaRPr lang="en-US" dirty="0">
              <a:solidFill>
                <a:schemeClr val="tx1"/>
              </a:solidFill>
              <a:latin typeface="Avenir LT Std 55 Roman"/>
              <a:ea typeface="Calibri" panose="020F0502020204030204" pitchFamily="34" charset="0"/>
              <a:cs typeface="Times New Roman" panose="02020603050405020304" pitchFamily="18" charset="0"/>
            </a:endParaRPr>
          </a:p>
          <a:p>
            <a:pPr algn="l" defTabSz="966529" rtl="0">
              <a:defRPr/>
            </a:pPr>
            <a:r>
              <a:rPr lang="en-US" dirty="0">
                <a:solidFill>
                  <a:schemeClr val="tx1"/>
                </a:solidFill>
                <a:latin typeface="Avenir LT Std 55 Roman"/>
                <a:ea typeface="Calibri" panose="020F0502020204030204" pitchFamily="34" charset="0"/>
                <a:cs typeface="Times New Roman" panose="02020603050405020304" pitchFamily="18" charset="0"/>
              </a:rPr>
              <a:t>Now we will have a five-minute break before we start the next section.</a:t>
            </a:r>
          </a:p>
        </p:txBody>
      </p:sp>
    </p:spTree>
    <p:extLst>
      <p:ext uri="{BB962C8B-B14F-4D97-AF65-F5344CB8AC3E}">
        <p14:creationId xmlns:p14="http://schemas.microsoft.com/office/powerpoint/2010/main" val="1182872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a:prstGeom prst="rect">
            <a:avLst/>
          </a:prstGeom>
        </p:spPr>
      </p:sp>
      <p:sp>
        <p:nvSpPr>
          <p:cNvPr id="3" name="Notes Placeholder 2"/>
          <p:cNvSpPr>
            <a:spLocks noGrp="1"/>
          </p:cNvSpPr>
          <p:nvPr>
            <p:ph type="body" idx="1"/>
          </p:nvPr>
        </p:nvSpPr>
        <p:spPr>
          <a:xfrm>
            <a:off x="457199" y="4560570"/>
            <a:ext cx="6400799" cy="4320540"/>
          </a:xfrm>
        </p:spPr>
        <p:txBody>
          <a:bodyPr/>
          <a:lstStyle/>
          <a:p>
            <a:pPr algn="l" defTabSz="966529" rtl="0">
              <a:defRPr/>
            </a:pPr>
            <a:r>
              <a:rPr lang="en-US" dirty="0">
                <a:solidFill>
                  <a:schemeClr val="tx1"/>
                </a:solidFill>
                <a:latin typeface="Avenir LT Std 55 Roman" panose="020B0503020203020204"/>
                <a:ea typeface="Aptos" panose="020B0004020202020204" pitchFamily="34" charset="0"/>
                <a:cs typeface="Times New Roman" panose="02020603050405020304" pitchFamily="18" charset="0"/>
              </a:rPr>
              <a:t>Welcome back, everyone. We are going to have a little discussion about the things we talked about before the break.</a:t>
            </a:r>
          </a:p>
          <a:p>
            <a:pPr algn="l" defTabSz="966529" rtl="0">
              <a:defRPr/>
            </a:pPr>
            <a:endParaRPr lang="en-US" dirty="0">
              <a:solidFill>
                <a:schemeClr val="tx1"/>
              </a:solidFill>
              <a:latin typeface="Avenir LT Std 55 Roman" panose="020B0503020203020204"/>
              <a:ea typeface="Aptos" panose="020B0004020202020204" pitchFamily="34" charset="0"/>
              <a:cs typeface="Times New Roman" panose="02020603050405020304" pitchFamily="18" charset="0"/>
            </a:endParaRPr>
          </a:p>
          <a:p>
            <a:pPr algn="l" defTabSz="966529" rtl="0">
              <a:defRPr/>
            </a:pPr>
            <a:r>
              <a:rPr lang="en-US" dirty="0">
                <a:solidFill>
                  <a:schemeClr val="tx1"/>
                </a:solidFill>
                <a:latin typeface="Avenir LT Std 55 Roman" panose="020B0503020203020204"/>
                <a:ea typeface="Aptos" panose="020B0004020202020204" pitchFamily="34" charset="0"/>
                <a:cs typeface="Times New Roman" panose="02020603050405020304" pitchFamily="18" charset="0"/>
              </a:rPr>
              <a:t>Take a few minutes to reflect and then please share your thoughts. What do you think are the top reasons?</a:t>
            </a:r>
            <a:endParaRPr lang="en-US" b="1" dirty="0"/>
          </a:p>
        </p:txBody>
      </p:sp>
    </p:spTree>
    <p:extLst>
      <p:ext uri="{BB962C8B-B14F-4D97-AF65-F5344CB8AC3E}">
        <p14:creationId xmlns:p14="http://schemas.microsoft.com/office/powerpoint/2010/main" val="511459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a:prstGeom prst="rect">
            <a:avLst/>
          </a:prstGeom>
        </p:spPr>
      </p:sp>
      <p:sp>
        <p:nvSpPr>
          <p:cNvPr id="3" name="Notes Placeholder 2"/>
          <p:cNvSpPr>
            <a:spLocks noGrp="1"/>
          </p:cNvSpPr>
          <p:nvPr>
            <p:ph type="body" idx="1"/>
          </p:nvPr>
        </p:nvSpPr>
        <p:spPr>
          <a:xfrm>
            <a:off x="457199" y="4560570"/>
            <a:ext cx="6400799" cy="4320540"/>
          </a:xfrm>
        </p:spPr>
        <p:txBody>
          <a:bodyPr/>
          <a:lstStyle/>
          <a:p>
            <a:pPr defTabSz="948507">
              <a:lnSpc>
                <a:spcPct val="107000"/>
              </a:lnSpc>
              <a:spcAft>
                <a:spcPts val="845"/>
              </a:spcAft>
              <a:defRPr/>
            </a:pPr>
            <a:r>
              <a:rPr lang="en-US" kern="100" dirty="0">
                <a:latin typeface="Aptos" panose="020B0004020202020204" pitchFamily="34" charset="0"/>
                <a:ea typeface="Aptos" panose="020B0004020202020204" pitchFamily="34" charset="0"/>
                <a:cs typeface="Times New Roman" panose="02020603050405020304" pitchFamily="18" charset="0"/>
              </a:rPr>
              <a:t>Even if you can make your own decisions, there might be times when you need or want help making and/or communicating them. A supported decision-making authorization document allow an adult who still has capacity (called the “supported adult”) to select up to three people (called the “supporters”) to help them make and communicate personal (but not financial) decisions.</a:t>
            </a:r>
          </a:p>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Situations where this might be helpful include:</a:t>
            </a:r>
          </a:p>
          <a:p>
            <a:pPr marL="225425" indent="-225425">
              <a:lnSpc>
                <a:spcPct val="107000"/>
              </a:lnSpc>
              <a:buFont typeface="Symbol" panose="05050102010706020507" pitchFamily="18" charset="2"/>
              <a:buChar char=""/>
            </a:pPr>
            <a:r>
              <a:rPr lang="en-US" kern="100" dirty="0">
                <a:latin typeface="Aptos" panose="020B0004020202020204" pitchFamily="34" charset="0"/>
                <a:ea typeface="Aptos" panose="020B0004020202020204" pitchFamily="34" charset="0"/>
                <a:cs typeface="Times New Roman" panose="02020603050405020304" pitchFamily="18" charset="0"/>
              </a:rPr>
              <a:t>If you are facing difficult decisions</a:t>
            </a:r>
          </a:p>
          <a:p>
            <a:pPr marL="225425" indent="-225425">
              <a:lnSpc>
                <a:spcPct val="107000"/>
              </a:lnSpc>
              <a:buFont typeface="Symbol" panose="05050102010706020507" pitchFamily="18" charset="2"/>
              <a:buChar char=""/>
            </a:pPr>
            <a:r>
              <a:rPr lang="en-US" kern="100" dirty="0">
                <a:latin typeface="Aptos" panose="020B0004020202020204" pitchFamily="34" charset="0"/>
                <a:ea typeface="Aptos" panose="020B0004020202020204" pitchFamily="34" charset="0"/>
                <a:cs typeface="Times New Roman" panose="02020603050405020304" pitchFamily="18" charset="0"/>
              </a:rPr>
              <a:t>If you have difficulties communicating in English</a:t>
            </a:r>
          </a:p>
          <a:p>
            <a:pPr marL="225425" indent="-225425">
              <a:lnSpc>
                <a:spcPct val="107000"/>
              </a:lnSpc>
              <a:buFont typeface="Symbol" panose="05050102010706020507" pitchFamily="18" charset="2"/>
              <a:buChar char=""/>
            </a:pPr>
            <a:r>
              <a:rPr lang="en-US" kern="100" dirty="0">
                <a:latin typeface="Aptos" panose="020B0004020202020204" pitchFamily="34" charset="0"/>
                <a:ea typeface="Aptos" panose="020B0004020202020204" pitchFamily="34" charset="0"/>
                <a:cs typeface="Times New Roman" panose="02020603050405020304" pitchFamily="18" charset="0"/>
              </a:rPr>
              <a:t>If you have other communication difficulties</a:t>
            </a:r>
          </a:p>
          <a:p>
            <a:pPr marL="225425" indent="-225425">
              <a:lnSpc>
                <a:spcPct val="107000"/>
              </a:lnSpc>
              <a:buFont typeface="Symbol" panose="05050102010706020507" pitchFamily="18" charset="2"/>
              <a:buChar char=""/>
            </a:pPr>
            <a:r>
              <a:rPr lang="en-US" kern="100" dirty="0">
                <a:latin typeface="Aptos" panose="020B0004020202020204" pitchFamily="34" charset="0"/>
                <a:ea typeface="Aptos" panose="020B0004020202020204" pitchFamily="34" charset="0"/>
                <a:cs typeface="Times New Roman" panose="02020603050405020304" pitchFamily="18" charset="0"/>
              </a:rPr>
              <a:t>If you have mild disabilities</a:t>
            </a:r>
          </a:p>
          <a:p>
            <a:pPr marL="225425" indent="-225425">
              <a:lnSpc>
                <a:spcPct val="107000"/>
              </a:lnSpc>
              <a:spcAft>
                <a:spcPts val="845"/>
              </a:spcAft>
              <a:buFont typeface="Symbol" panose="05050102010706020507" pitchFamily="18" charset="2"/>
              <a:buChar char=""/>
            </a:pPr>
            <a:r>
              <a:rPr lang="en-US" kern="100" dirty="0">
                <a:latin typeface="Aptos" panose="020B0004020202020204" pitchFamily="34" charset="0"/>
                <a:ea typeface="Aptos" panose="020B0004020202020204" pitchFamily="34" charset="0"/>
                <a:cs typeface="Times New Roman" panose="02020603050405020304" pitchFamily="18" charset="0"/>
              </a:rPr>
              <a:t>If you need help for short time due to a temporary condition</a:t>
            </a:r>
          </a:p>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You may complete the supported decision-making authorization form which is available on the Alberta.ca website. Copies should be kept by the supported adult and the supporter(s).</a:t>
            </a:r>
          </a:p>
          <a:p>
            <a:pPr>
              <a:lnSpc>
                <a:spcPct val="107000"/>
              </a:lnSpc>
              <a:spcAft>
                <a:spcPts val="845"/>
              </a:spcAft>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defTabSz="948507">
              <a:lnSpc>
                <a:spcPct val="107000"/>
              </a:lnSpc>
              <a:spcAft>
                <a:spcPts val="845"/>
              </a:spcAft>
              <a:defRPr/>
            </a:pPr>
            <a:r>
              <a:rPr lang="en-US" b="1" dirty="0">
                <a:solidFill>
                  <a:schemeClr val="tx1"/>
                </a:solidFill>
                <a:latin typeface="Avenir LT Std 55 Roman"/>
              </a:rPr>
              <a:t>Reference: </a:t>
            </a:r>
            <a:r>
              <a:rPr lang="en-US" dirty="0">
                <a:solidFill>
                  <a:srgbClr val="558788"/>
                </a:solidFill>
                <a:latin typeface="Avenir LT Std 55 Roman"/>
                <a:hlinkClick r:id="rId3"/>
              </a:rPr>
              <a:t>https://www.alberta.ca/supported-decision-making</a:t>
            </a:r>
            <a:endParaRPr lang="en-US" dirty="0">
              <a:solidFill>
                <a:srgbClr val="558788"/>
              </a:solidFill>
              <a:latin typeface="Avenir LT Std 55 Roman"/>
            </a:endParaRPr>
          </a:p>
          <a:p>
            <a:pPr defTabSz="948507">
              <a:lnSpc>
                <a:spcPct val="107000"/>
              </a:lnSpc>
              <a:spcAft>
                <a:spcPts val="845"/>
              </a:spcAft>
              <a:defRPr/>
            </a:pPr>
            <a:endParaRPr lang="en-US" dirty="0">
              <a:solidFill>
                <a:srgbClr val="558788"/>
              </a:solidFill>
              <a:latin typeface="Avenir LT Std 55 Roman"/>
            </a:endParaRPr>
          </a:p>
          <a:p>
            <a:pPr defTabSz="948507">
              <a:lnSpc>
                <a:spcPct val="107000"/>
              </a:lnSpc>
              <a:spcAft>
                <a:spcPts val="845"/>
              </a:spcAft>
              <a:defRPr/>
            </a:pPr>
            <a:endParaRPr lang="en-US" dirty="0">
              <a:solidFill>
                <a:srgbClr val="558788"/>
              </a:solidFill>
              <a:latin typeface="Avenir LT Std 55 Roman"/>
            </a:endParaRPr>
          </a:p>
          <a:p>
            <a:pPr>
              <a:lnSpc>
                <a:spcPct val="107000"/>
              </a:lnSpc>
              <a:spcAft>
                <a:spcPts val="845"/>
              </a:spcAft>
            </a:pPr>
            <a:endParaRPr lang="en-US"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76253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a:prstGeom prst="rect">
            <a:avLst/>
          </a:prstGeom>
        </p:spPr>
      </p:sp>
      <p:sp>
        <p:nvSpPr>
          <p:cNvPr id="3" name="Notes Placeholder 2"/>
          <p:cNvSpPr>
            <a:spLocks noGrp="1"/>
          </p:cNvSpPr>
          <p:nvPr>
            <p:ph type="body" idx="1"/>
          </p:nvPr>
        </p:nvSpPr>
        <p:spPr>
          <a:xfrm>
            <a:off x="457199" y="4560570"/>
            <a:ext cx="6400799" cy="4320540"/>
          </a:xfrm>
        </p:spPr>
        <p:txBody>
          <a:bodyPr/>
          <a:lstStyle/>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Organ donation is when a person's organs are removed and transplanted into another person.</a:t>
            </a:r>
          </a:p>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Tissue donation is when other parts of the body are removed and transplanted into another person.</a:t>
            </a:r>
          </a:p>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Organ and tissue donation can save or improve human lives. It can also have important research benefits. It can be a way for people to leave a legacy.</a:t>
            </a:r>
          </a:p>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To become an organ and tissue donor:</a:t>
            </a:r>
          </a:p>
          <a:p>
            <a:pPr marL="225425" indent="-225425">
              <a:lnSpc>
                <a:spcPct val="107000"/>
              </a:lnSpc>
              <a:buFont typeface="Symbol" panose="05050102010706020507" pitchFamily="18" charset="2"/>
              <a:buChar char=""/>
            </a:pPr>
            <a:r>
              <a:rPr lang="en-US" kern="100" dirty="0">
                <a:latin typeface="Aptos" panose="020B0004020202020204" pitchFamily="34" charset="0"/>
                <a:ea typeface="Aptos" panose="020B0004020202020204" pitchFamily="34" charset="0"/>
                <a:cs typeface="Times New Roman" panose="02020603050405020304" pitchFamily="18" charset="0"/>
              </a:rPr>
              <a:t>Register online at Alberta Organ and Tissue Donation Registry </a:t>
            </a:r>
          </a:p>
          <a:p>
            <a:pPr marL="225425" indent="-225425">
              <a:lnSpc>
                <a:spcPct val="107000"/>
              </a:lnSpc>
              <a:buFont typeface="Symbol" panose="05050102010706020507" pitchFamily="18" charset="2"/>
              <a:buChar char=""/>
            </a:pPr>
            <a:r>
              <a:rPr lang="en-US" kern="100" dirty="0">
                <a:latin typeface="Aptos" panose="020B0004020202020204" pitchFamily="34" charset="0"/>
                <a:ea typeface="Aptos" panose="020B0004020202020204" pitchFamily="34" charset="0"/>
                <a:cs typeface="Times New Roman" panose="02020603050405020304" pitchFamily="18" charset="0"/>
              </a:rPr>
              <a:t>Inform your doctor and people closest to you</a:t>
            </a:r>
          </a:p>
          <a:p>
            <a:pPr marL="225425" indent="-225425">
              <a:lnSpc>
                <a:spcPct val="107000"/>
              </a:lnSpc>
              <a:spcAft>
                <a:spcPts val="845"/>
              </a:spcAft>
              <a:buFont typeface="Symbol" panose="05050102010706020507" pitchFamily="18" charset="2"/>
              <a:buChar char=""/>
            </a:pPr>
            <a:r>
              <a:rPr lang="en-US" kern="100" dirty="0">
                <a:latin typeface="Aptos" panose="020B0004020202020204" pitchFamily="34" charset="0"/>
                <a:ea typeface="Aptos" panose="020B0004020202020204" pitchFamily="34" charset="0"/>
                <a:cs typeface="Times New Roman" panose="02020603050405020304" pitchFamily="18" charset="0"/>
              </a:rPr>
              <a:t>Include in your personal directive </a:t>
            </a:r>
          </a:p>
          <a:p>
            <a:pPr marL="362448" indent="-362448">
              <a:lnSpc>
                <a:spcPct val="107000"/>
              </a:lnSpc>
              <a:spcAft>
                <a:spcPts val="845"/>
              </a:spcAft>
              <a:buFont typeface="Symbol" panose="05050102010706020507" pitchFamily="18" charset="2"/>
              <a:buChar char=""/>
            </a:pPr>
            <a:endParaRPr lang="en-US" kern="100" dirty="0">
              <a:latin typeface="Aptos" panose="020B0004020202020204" pitchFamily="34" charset="0"/>
              <a:ea typeface="Aptos" panose="020B0004020202020204" pitchFamily="34" charset="0"/>
              <a:cs typeface="Times New Roman" panose="02020603050405020304" pitchFamily="18" charset="0"/>
            </a:endParaRPr>
          </a:p>
          <a:p>
            <a:r>
              <a:rPr lang="en-US" dirty="0">
                <a:solidFill>
                  <a:schemeClr val="tx1"/>
                </a:solidFill>
                <a:latin typeface="Avenir LT Std 55 Roman" panose="020B0503020203020204"/>
              </a:rPr>
              <a:t>You also may wish to consider an anatomical gifts program. Anatomical gifts are used for teaching courses in human anatomy or medical education and for research purposes.</a:t>
            </a:r>
          </a:p>
          <a:p>
            <a:endParaRPr lang="en-US" dirty="0">
              <a:solidFill>
                <a:schemeClr val="tx1"/>
              </a:solidFill>
              <a:latin typeface="Avenir LT Std 55 Roman" panose="020B0503020203020204"/>
            </a:endParaRPr>
          </a:p>
          <a:p>
            <a:r>
              <a:rPr lang="en-US" dirty="0">
                <a:solidFill>
                  <a:schemeClr val="tx1"/>
                </a:solidFill>
                <a:latin typeface="Avenir LT Std 55 Roman" panose="020B0503020203020204"/>
              </a:rPr>
              <a:t>If you are interested in donating your body after you die, you can register with an anatomical gift program at the University of Alberta or the University of Calgary.</a:t>
            </a:r>
            <a:endParaRPr lang="en-US"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93570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a:prstGeom prst="rect">
            <a:avLst/>
          </a:prstGeom>
        </p:spPr>
      </p:sp>
      <p:sp>
        <p:nvSpPr>
          <p:cNvPr id="3" name="Notes Placeholder 2"/>
          <p:cNvSpPr>
            <a:spLocks noGrp="1"/>
          </p:cNvSpPr>
          <p:nvPr>
            <p:ph type="body" idx="1"/>
          </p:nvPr>
        </p:nvSpPr>
        <p:spPr>
          <a:xfrm>
            <a:off x="457199" y="4560570"/>
            <a:ext cx="6400799" cy="4320540"/>
          </a:xfrm>
        </p:spPr>
        <p:txBody>
          <a:bodyPr/>
          <a:lstStyle/>
          <a:p>
            <a:pPr algn="l" defTabSz="966529" rtl="0">
              <a:defRPr/>
            </a:pPr>
            <a:r>
              <a:rPr lang="en-US" kern="100" dirty="0">
                <a:latin typeface="Aptos" panose="020B0004020202020204" pitchFamily="34" charset="0"/>
                <a:ea typeface="Aptos" panose="020B0004020202020204" pitchFamily="34" charset="0"/>
                <a:cs typeface="Times New Roman" panose="02020603050405020304" pitchFamily="18" charset="0"/>
              </a:rPr>
              <a:t>We have completed the Health and Personal Planning section, and we will now move on to the second section in our Plan Ahead presentation: Financial Planning.</a:t>
            </a:r>
          </a:p>
        </p:txBody>
      </p:sp>
    </p:spTree>
    <p:extLst>
      <p:ext uri="{BB962C8B-B14F-4D97-AF65-F5344CB8AC3E}">
        <p14:creationId xmlns:p14="http://schemas.microsoft.com/office/powerpoint/2010/main" val="2693813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a:prstGeom prst="rect">
            <a:avLst/>
          </a:prstGeom>
        </p:spPr>
      </p:sp>
      <p:sp>
        <p:nvSpPr>
          <p:cNvPr id="3" name="Notes Placeholder 2"/>
          <p:cNvSpPr>
            <a:spLocks noGrp="1"/>
          </p:cNvSpPr>
          <p:nvPr>
            <p:ph type="body" idx="1"/>
          </p:nvPr>
        </p:nvSpPr>
        <p:spPr>
          <a:xfrm>
            <a:off x="457199" y="4560570"/>
            <a:ext cx="6400799" cy="4746268"/>
          </a:xfrm>
        </p:spPr>
        <p:txBody>
          <a:bodyPr/>
          <a:lstStyle/>
          <a:p>
            <a:r>
              <a:rPr lang="en-US" dirty="0">
                <a:solidFill>
                  <a:schemeClr val="tx1"/>
                </a:solidFill>
                <a:latin typeface="Avenir LT Std 55 Roman"/>
              </a:rPr>
              <a:t>As part of financial planning, we encourage you to prepare an enduring power of attorney. This is the second of the three key documents we encourage everyone to prepare.</a:t>
            </a:r>
          </a:p>
          <a:p>
            <a:endParaRPr lang="en-US" dirty="0">
              <a:solidFill>
                <a:schemeClr val="tx1"/>
              </a:solidFill>
              <a:latin typeface="Avenir LT Std 55 Roman"/>
            </a:endParaRPr>
          </a:p>
          <a:p>
            <a:r>
              <a:rPr lang="en-US" dirty="0">
                <a:solidFill>
                  <a:schemeClr val="tx1"/>
                </a:solidFill>
                <a:latin typeface="Avenir LT Std 55 Roman"/>
              </a:rPr>
              <a:t>An enduring power of attorney is a legal document that outlines your financial instructions and who will make financial decisions for you (your “attorney”). Every adult 18 years and older should have an enduring power of attorney. </a:t>
            </a:r>
          </a:p>
          <a:p>
            <a:endParaRPr lang="en-US" dirty="0">
              <a:solidFill>
                <a:schemeClr val="tx1"/>
              </a:solidFill>
              <a:latin typeface="Avenir LT Std 55 Roman"/>
            </a:endParaRPr>
          </a:p>
          <a:p>
            <a:r>
              <a:rPr lang="en-US" dirty="0">
                <a:solidFill>
                  <a:schemeClr val="tx1"/>
                </a:solidFill>
                <a:latin typeface="Avenir LT Std 55 Roman"/>
              </a:rPr>
              <a:t>It is written when you have capacity and can come into effect either:</a:t>
            </a:r>
          </a:p>
          <a:p>
            <a:pPr marL="181225" indent="-181225">
              <a:buFont typeface="Arial" panose="020B0604020202020204" pitchFamily="34" charset="0"/>
              <a:buChar char="•"/>
            </a:pPr>
            <a:r>
              <a:rPr lang="en-US" dirty="0">
                <a:solidFill>
                  <a:schemeClr val="tx1"/>
                </a:solidFill>
                <a:latin typeface="Avenir LT Std 55 Roman"/>
              </a:rPr>
              <a:t>In the future if you lose capacity</a:t>
            </a:r>
          </a:p>
          <a:p>
            <a:pPr marL="181225" indent="-181225">
              <a:buFont typeface="Arial" panose="020B0604020202020204" pitchFamily="34" charset="0"/>
              <a:buChar char="•"/>
            </a:pPr>
            <a:r>
              <a:rPr lang="en-US" dirty="0">
                <a:solidFill>
                  <a:schemeClr val="tx1"/>
                </a:solidFill>
                <a:latin typeface="Avenir LT Std 55 Roman"/>
              </a:rPr>
              <a:t>Immediately and continuously if you lose capacity</a:t>
            </a:r>
          </a:p>
          <a:p>
            <a:pPr marL="181225" indent="-181225">
              <a:buFont typeface="Arial" panose="020B0604020202020204" pitchFamily="34" charset="0"/>
              <a:buChar char="•"/>
            </a:pPr>
            <a:endParaRPr lang="en-US" dirty="0">
              <a:solidFill>
                <a:schemeClr val="tx1"/>
              </a:solidFill>
              <a:latin typeface="Avenir LT Std 55 Roman"/>
            </a:endParaRPr>
          </a:p>
          <a:p>
            <a:pPr>
              <a:lnSpc>
                <a:spcPct val="107000"/>
              </a:lnSpc>
              <a:spcAft>
                <a:spcPts val="845"/>
              </a:spcAft>
            </a:pPr>
            <a:r>
              <a:rPr lang="en-US" dirty="0">
                <a:solidFill>
                  <a:schemeClr val="tx1"/>
                </a:solidFill>
                <a:latin typeface="Avenir LT Std 55 Roman"/>
                <a:ea typeface="Calibri" panose="020F0502020204030204" pitchFamily="34" charset="0"/>
                <a:cs typeface="Times New Roman" panose="02020603050405020304" pitchFamily="18" charset="0"/>
              </a:rPr>
              <a:t>You might be thinking, “Why is an enduring power of attorney important?” or “What happens if one doesn’t have an enduring power of attorney?”</a:t>
            </a:r>
          </a:p>
          <a:p>
            <a:pPr>
              <a:lnSpc>
                <a:spcPct val="107000"/>
              </a:lnSpc>
              <a:spcAft>
                <a:spcPts val="845"/>
              </a:spcAft>
            </a:pPr>
            <a:r>
              <a:rPr lang="en-US" dirty="0">
                <a:solidFill>
                  <a:schemeClr val="tx1"/>
                </a:solidFill>
                <a:latin typeface="Avenir LT Std 55 Roman"/>
                <a:ea typeface="Calibri" panose="020F0502020204030204" pitchFamily="34" charset="0"/>
                <a:cs typeface="Times New Roman" panose="02020603050405020304" pitchFamily="18" charset="0"/>
              </a:rPr>
              <a:t>If you do not have an enduring power of attorney, and you lose your capacity to manage your finances, someone will have to apply to the court to be appointed to deal with your finances and property. This takes time and money, and you will not have a say in who will be appointed. No one, not even your spouse or adult child, has the legal power to manage your financial matters without an enduring power of attorney or court order.</a:t>
            </a:r>
          </a:p>
          <a:p>
            <a:pPr defTabSz="948507">
              <a:lnSpc>
                <a:spcPct val="107000"/>
              </a:lnSpc>
              <a:spcAft>
                <a:spcPts val="845"/>
              </a:spcAft>
              <a:defRPr/>
            </a:pPr>
            <a:r>
              <a:rPr lang="en-US" dirty="0">
                <a:solidFill>
                  <a:schemeClr val="tx1"/>
                </a:solidFill>
                <a:latin typeface="Avenir LT Std 55 Roman"/>
              </a:rPr>
              <a:t>An enduring power of attorney will stay in effect until you change it, cancel it or die. Keep your enduring power of attorney in a safe place and inform your attorney where it is kept or share a copy of it with them. Review your enduring power of attorney every few years or whenever your life changes.</a:t>
            </a:r>
          </a:p>
          <a:p>
            <a:pPr>
              <a:lnSpc>
                <a:spcPct val="107000"/>
              </a:lnSpc>
              <a:spcAft>
                <a:spcPts val="845"/>
              </a:spcAft>
            </a:pPr>
            <a:endParaRPr lang="en-US" dirty="0">
              <a:solidFill>
                <a:schemeClr val="tx1"/>
              </a:solidFill>
              <a:latin typeface="Avenir LT Std 55 Roman"/>
            </a:endParaRPr>
          </a:p>
        </p:txBody>
      </p:sp>
    </p:spTree>
    <p:extLst>
      <p:ext uri="{BB962C8B-B14F-4D97-AF65-F5344CB8AC3E}">
        <p14:creationId xmlns:p14="http://schemas.microsoft.com/office/powerpoint/2010/main" val="658181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01600"/>
            <a:ext cx="6400800" cy="3600450"/>
          </a:xfrm>
          <a:prstGeom prst="rect">
            <a:avLst/>
          </a:prstGeom>
        </p:spPr>
      </p:sp>
      <p:sp>
        <p:nvSpPr>
          <p:cNvPr id="3" name="Notes Placeholder 2"/>
          <p:cNvSpPr>
            <a:spLocks noGrp="1"/>
          </p:cNvSpPr>
          <p:nvPr>
            <p:ph type="body" idx="1"/>
          </p:nvPr>
        </p:nvSpPr>
        <p:spPr>
          <a:xfrm>
            <a:off x="253313" y="3868591"/>
            <a:ext cx="6808573" cy="4320540"/>
          </a:xfrm>
        </p:spPr>
        <p:txBody>
          <a:bodyPr/>
          <a:lstStyle/>
          <a:p>
            <a:pPr>
              <a:lnSpc>
                <a:spcPct val="107000"/>
              </a:lnSpc>
              <a:spcAft>
                <a:spcPts val="845"/>
              </a:spcAft>
            </a:pPr>
            <a:r>
              <a:rPr lang="en-US" sz="1100" kern="100" dirty="0">
                <a:latin typeface="Aptos" panose="020B0004020202020204" pitchFamily="34" charset="0"/>
                <a:ea typeface="Aptos" panose="020B0004020202020204" pitchFamily="34" charset="0"/>
                <a:cs typeface="Times New Roman" panose="02020603050405020304" pitchFamily="18" charset="0"/>
              </a:rPr>
              <a:t>Your attorney does not have to be a lawyer.</a:t>
            </a:r>
          </a:p>
          <a:p>
            <a:pPr>
              <a:lnSpc>
                <a:spcPct val="107000"/>
              </a:lnSpc>
              <a:spcAft>
                <a:spcPts val="845"/>
              </a:spcAft>
            </a:pPr>
            <a:r>
              <a:rPr lang="en-US" sz="1100" kern="100" dirty="0">
                <a:latin typeface="Aptos" panose="020B0004020202020204" pitchFamily="34" charset="0"/>
                <a:ea typeface="Aptos" panose="020B0004020202020204" pitchFamily="34" charset="0"/>
                <a:cs typeface="Times New Roman" panose="02020603050405020304" pitchFamily="18" charset="0"/>
              </a:rPr>
              <a:t>Choose someone over 18 whom you trust to protect and manage your finances and pay your bills on your behalf. This can be a trusted family member, friend, or advisor.</a:t>
            </a:r>
          </a:p>
          <a:p>
            <a:pPr>
              <a:lnSpc>
                <a:spcPct val="107000"/>
              </a:lnSpc>
              <a:spcAft>
                <a:spcPts val="845"/>
              </a:spcAft>
            </a:pPr>
            <a:r>
              <a:rPr lang="en-US" sz="1100" kern="100" dirty="0">
                <a:latin typeface="Aptos" panose="020B0004020202020204" pitchFamily="34" charset="0"/>
                <a:ea typeface="Aptos" panose="020B0004020202020204" pitchFamily="34" charset="0"/>
                <a:cs typeface="Times New Roman" panose="02020603050405020304" pitchFamily="18" charset="0"/>
              </a:rPr>
              <a:t>There are no standard forms for creating an enduring power of attorney on your own. It is best to work with a lawyer to make sure your financial interests are protected, and your enduring power of attorney is legal.</a:t>
            </a:r>
          </a:p>
          <a:p>
            <a:pPr>
              <a:lnSpc>
                <a:spcPct val="107000"/>
              </a:lnSpc>
              <a:spcAft>
                <a:spcPts val="845"/>
              </a:spcAft>
            </a:pPr>
            <a:r>
              <a:rPr lang="en-US" sz="1100" kern="100" dirty="0">
                <a:latin typeface="Aptos" panose="020B0004020202020204" pitchFamily="34" charset="0"/>
                <a:ea typeface="Aptos" panose="020B0004020202020204" pitchFamily="34" charset="0"/>
                <a:cs typeface="Times New Roman" panose="02020603050405020304" pitchFamily="18" charset="0"/>
              </a:rPr>
              <a:t>The other thing I want to mention here is a note about elder abuse. An important part of planning ahead is talking about your personal information and selecting someone to help you manage your personal matters. This could potentially put you in a vulnerable position, especially if you are a senior. Unfortunately, in some cases people manage to gain enough of a person’s trust to be named a decision-maker only to then abuse their authority for personal gain. If this happens to a senior, it is a form of elder abuse. </a:t>
            </a:r>
          </a:p>
          <a:p>
            <a:pPr>
              <a:lnSpc>
                <a:spcPct val="107000"/>
              </a:lnSpc>
            </a:pPr>
            <a:r>
              <a:rPr lang="en-US" sz="1100" kern="100" dirty="0">
                <a:latin typeface="Aptos" panose="020B0004020202020204" pitchFamily="34" charset="0"/>
                <a:ea typeface="Aptos" panose="020B0004020202020204" pitchFamily="34" charset="0"/>
                <a:cs typeface="Times New Roman" panose="02020603050405020304" pitchFamily="18" charset="0"/>
              </a:rPr>
              <a:t>The definition of elder abuse: it is any intentional or reckless act or willful and negligent disregard, occurring within a relationship of family, trust or dependency, directed at someone 65 years of age or older that:</a:t>
            </a:r>
          </a:p>
          <a:p>
            <a:pPr marL="362448" indent="-362448">
              <a:lnSpc>
                <a:spcPct val="107000"/>
              </a:lnSpc>
              <a:buFont typeface="Symbol" panose="05050102010706020507" pitchFamily="18" charset="2"/>
              <a:buChar char=""/>
            </a:pPr>
            <a:r>
              <a:rPr lang="en-US" sz="1100" kern="100" dirty="0">
                <a:latin typeface="Aptos" panose="020B0004020202020204" pitchFamily="34" charset="0"/>
                <a:ea typeface="Aptos" panose="020B0004020202020204" pitchFamily="34" charset="0"/>
                <a:cs typeface="Times New Roman" panose="02020603050405020304" pitchFamily="18" charset="0"/>
              </a:rPr>
              <a:t>Causes physical, emotional or psychological harm</a:t>
            </a:r>
          </a:p>
          <a:p>
            <a:pPr marL="362448" indent="-362448">
              <a:lnSpc>
                <a:spcPct val="107000"/>
              </a:lnSpc>
              <a:buFont typeface="Symbol" panose="05050102010706020507" pitchFamily="18" charset="2"/>
              <a:buChar char=""/>
            </a:pPr>
            <a:r>
              <a:rPr lang="en-US" sz="1100" kern="100" dirty="0">
                <a:latin typeface="Aptos" panose="020B0004020202020204" pitchFamily="34" charset="0"/>
                <a:ea typeface="Aptos" panose="020B0004020202020204" pitchFamily="34" charset="0"/>
                <a:cs typeface="Times New Roman" panose="02020603050405020304" pitchFamily="18" charset="0"/>
              </a:rPr>
              <a:t>Involves the misappropriation or misuse of money, possessions or real property</a:t>
            </a:r>
          </a:p>
          <a:p>
            <a:pPr marL="362448" indent="-362448">
              <a:lnSpc>
                <a:spcPct val="107000"/>
              </a:lnSpc>
              <a:buFont typeface="Symbol" panose="05050102010706020507" pitchFamily="18" charset="2"/>
              <a:buChar char=""/>
            </a:pPr>
            <a:r>
              <a:rPr lang="en-US" sz="1100" kern="100" dirty="0">
                <a:latin typeface="Aptos" panose="020B0004020202020204" pitchFamily="34" charset="0"/>
                <a:ea typeface="Aptos" panose="020B0004020202020204" pitchFamily="34" charset="0"/>
                <a:cs typeface="Times New Roman" panose="02020603050405020304" pitchFamily="18" charset="0"/>
              </a:rPr>
              <a:t>Subjects an individual to non-consensual sexual contact, activity or </a:t>
            </a:r>
            <a:r>
              <a:rPr lang="en-US" sz="1100" kern="100" dirty="0" err="1">
                <a:latin typeface="Aptos" panose="020B0004020202020204" pitchFamily="34" charset="0"/>
                <a:ea typeface="Aptos" panose="020B0004020202020204" pitchFamily="34" charset="0"/>
                <a:cs typeface="Times New Roman" panose="02020603050405020304" pitchFamily="18" charset="0"/>
              </a:rPr>
              <a:t>behaviour</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362448" indent="-362448">
              <a:lnSpc>
                <a:spcPct val="107000"/>
              </a:lnSpc>
              <a:spcAft>
                <a:spcPts val="845"/>
              </a:spcAft>
              <a:buFont typeface="Symbol" panose="05050102010706020507" pitchFamily="18" charset="2"/>
              <a:buChar char=""/>
            </a:pPr>
            <a:r>
              <a:rPr lang="en-US" sz="1100" kern="100" dirty="0">
                <a:latin typeface="Aptos" panose="020B0004020202020204" pitchFamily="34" charset="0"/>
                <a:ea typeface="Aptos" panose="020B0004020202020204" pitchFamily="34" charset="0"/>
                <a:cs typeface="Times New Roman" panose="02020603050405020304" pitchFamily="18" charset="0"/>
              </a:rPr>
              <a:t>Fails to provide the necessities of life</a:t>
            </a:r>
          </a:p>
          <a:p>
            <a:pPr>
              <a:lnSpc>
                <a:spcPct val="107000"/>
              </a:lnSpc>
              <a:spcAft>
                <a:spcPts val="845"/>
              </a:spcAft>
            </a:pPr>
            <a:r>
              <a:rPr lang="en-US" sz="1100" kern="100" dirty="0">
                <a:latin typeface="Aptos" panose="020B0004020202020204" pitchFamily="34" charset="0"/>
                <a:ea typeface="Aptos" panose="020B0004020202020204" pitchFamily="34" charset="0"/>
                <a:cs typeface="Times New Roman" panose="02020603050405020304" pitchFamily="18" charset="0"/>
              </a:rPr>
              <a:t>Any senior can become a victim of elder abuse regardless of gender, sexual identity, race, ethnicity, income or education.</a:t>
            </a:r>
          </a:p>
          <a:p>
            <a:pPr>
              <a:lnSpc>
                <a:spcPct val="107000"/>
              </a:lnSpc>
            </a:pPr>
            <a:r>
              <a:rPr lang="en-US" sz="1100" kern="100" dirty="0">
                <a:latin typeface="Aptos" panose="020B0004020202020204" pitchFamily="34" charset="0"/>
                <a:ea typeface="Aptos" panose="020B0004020202020204" pitchFamily="34" charset="0"/>
                <a:cs typeface="Times New Roman" panose="02020603050405020304" pitchFamily="18" charset="0"/>
              </a:rPr>
              <a:t>Consider the following to help protect yourself:</a:t>
            </a:r>
          </a:p>
          <a:p>
            <a:pPr marL="362448" indent="-362448">
              <a:lnSpc>
                <a:spcPct val="107000"/>
              </a:lnSpc>
              <a:buFont typeface="Symbol" panose="05050102010706020507" pitchFamily="18" charset="2"/>
              <a:buChar char=""/>
            </a:pPr>
            <a:r>
              <a:rPr lang="en-US" sz="1100" kern="100" dirty="0">
                <a:latin typeface="Aptos" panose="020B0004020202020204" pitchFamily="34" charset="0"/>
                <a:ea typeface="Aptos" panose="020B0004020202020204" pitchFamily="34" charset="0"/>
                <a:cs typeface="Times New Roman" panose="02020603050405020304" pitchFamily="18" charset="0"/>
              </a:rPr>
              <a:t>When choosing an agent, attorney or personal representative, ask yourself, have you known this person long enough or well enough to feel that you can trust them with your personal matters?</a:t>
            </a:r>
          </a:p>
          <a:p>
            <a:pPr marL="362448" indent="-362448">
              <a:lnSpc>
                <a:spcPct val="107000"/>
              </a:lnSpc>
              <a:buFont typeface="Symbol" panose="05050102010706020507" pitchFamily="18" charset="2"/>
              <a:buChar char=""/>
            </a:pPr>
            <a:r>
              <a:rPr lang="en-US" sz="1100" kern="100" dirty="0">
                <a:latin typeface="Aptos" panose="020B0004020202020204" pitchFamily="34" charset="0"/>
                <a:ea typeface="Aptos" panose="020B0004020202020204" pitchFamily="34" charset="0"/>
                <a:cs typeface="Times New Roman" panose="02020603050405020304" pitchFamily="18" charset="0"/>
              </a:rPr>
              <a:t>People who have trouble handling their own money, lack steady employment or have addictions or gambling problems may not be a good choice</a:t>
            </a:r>
          </a:p>
          <a:p>
            <a:pPr marL="362448" indent="-362448">
              <a:lnSpc>
                <a:spcPct val="107000"/>
              </a:lnSpc>
              <a:buFont typeface="Symbol" panose="05050102010706020507" pitchFamily="18" charset="2"/>
              <a:buChar char=""/>
            </a:pPr>
            <a:r>
              <a:rPr lang="en-US" sz="1100" kern="100" dirty="0">
                <a:latin typeface="Aptos" panose="020B0004020202020204" pitchFamily="34" charset="0"/>
                <a:ea typeface="Aptos" panose="020B0004020202020204" pitchFamily="34" charset="0"/>
                <a:cs typeface="Times New Roman" panose="02020603050405020304" pitchFamily="18" charset="0"/>
              </a:rPr>
              <a:t>Include instructions in your enduring power of attorney that require the attorney to provide regular financial updates to other trusted people</a:t>
            </a:r>
          </a:p>
          <a:p>
            <a:pPr marL="362448" indent="-362448">
              <a:lnSpc>
                <a:spcPct val="107000"/>
              </a:lnSpc>
              <a:spcAft>
                <a:spcPts val="845"/>
              </a:spcAft>
              <a:buFont typeface="Symbol" panose="05050102010706020507" pitchFamily="18" charset="2"/>
              <a:buChar char=""/>
            </a:pPr>
            <a:r>
              <a:rPr lang="en-US" sz="1100" kern="100" dirty="0">
                <a:latin typeface="Aptos" panose="020B0004020202020204" pitchFamily="34" charset="0"/>
                <a:ea typeface="Aptos" panose="020B0004020202020204" pitchFamily="34" charset="0"/>
                <a:cs typeface="Times New Roman" panose="02020603050405020304" pitchFamily="18" charset="0"/>
              </a:rPr>
              <a:t>Specify in your power of attorney that in the event of a dispute, monies can be used for mediation services</a:t>
            </a:r>
          </a:p>
        </p:txBody>
      </p:sp>
    </p:spTree>
    <p:extLst>
      <p:ext uri="{BB962C8B-B14F-4D97-AF65-F5344CB8AC3E}">
        <p14:creationId xmlns:p14="http://schemas.microsoft.com/office/powerpoint/2010/main" val="187277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261938"/>
            <a:ext cx="6400800" cy="3600450"/>
          </a:xfrm>
          <a:prstGeom prst="rect">
            <a:avLst/>
          </a:prstGeom>
        </p:spPr>
      </p:sp>
      <p:sp>
        <p:nvSpPr>
          <p:cNvPr id="3" name="Notes Placeholder 2"/>
          <p:cNvSpPr>
            <a:spLocks noGrp="1"/>
          </p:cNvSpPr>
          <p:nvPr>
            <p:ph type="body" idx="1"/>
          </p:nvPr>
        </p:nvSpPr>
        <p:spPr>
          <a:xfrm>
            <a:off x="457200" y="4041586"/>
            <a:ext cx="6400800" cy="4320540"/>
          </a:xfrm>
        </p:spPr>
        <p:txBody>
          <a:bodyPr/>
          <a:lstStyle/>
          <a:p>
            <a:pPr>
              <a:lnSpc>
                <a:spcPct val="107000"/>
              </a:lnSpc>
            </a:pPr>
            <a:r>
              <a:rPr lang="en-US" sz="1100" kern="100" dirty="0">
                <a:latin typeface="Aptos" panose="020B0004020202020204" pitchFamily="34" charset="0"/>
                <a:ea typeface="Aptos" panose="020B0004020202020204" pitchFamily="34" charset="0"/>
                <a:cs typeface="Times New Roman" panose="02020603050405020304" pitchFamily="18" charset="0"/>
              </a:rPr>
              <a:t>Today’s session is about creating a spark for you to plan ahead. Our discussion today Will center around the three key documents for planning ahead in Alberta. These are: </a:t>
            </a:r>
          </a:p>
          <a:p>
            <a:pPr marL="237127" indent="-237127">
              <a:lnSpc>
                <a:spcPct val="107000"/>
              </a:lnSpc>
              <a:buAutoNum type="arabicPeriod"/>
            </a:pPr>
            <a:r>
              <a:rPr lang="en-US" sz="1100" kern="100" dirty="0">
                <a:latin typeface="Aptos" panose="020B0004020202020204" pitchFamily="34" charset="0"/>
                <a:ea typeface="Aptos" panose="020B0004020202020204" pitchFamily="34" charset="0"/>
                <a:cs typeface="Times New Roman" panose="02020603050405020304" pitchFamily="18" charset="0"/>
              </a:rPr>
              <a:t>A Personal Directive </a:t>
            </a:r>
          </a:p>
          <a:p>
            <a:pPr marL="237127" indent="-237127">
              <a:lnSpc>
                <a:spcPct val="107000"/>
              </a:lnSpc>
              <a:buAutoNum type="arabicPeriod"/>
            </a:pPr>
            <a:r>
              <a:rPr lang="en-US" sz="1100" kern="100" dirty="0">
                <a:latin typeface="Aptos" panose="020B0004020202020204" pitchFamily="34" charset="0"/>
                <a:ea typeface="Aptos" panose="020B0004020202020204" pitchFamily="34" charset="0"/>
                <a:cs typeface="Times New Roman" panose="02020603050405020304" pitchFamily="18" charset="0"/>
              </a:rPr>
              <a:t>An Enduring Power of Attorney, and</a:t>
            </a:r>
          </a:p>
          <a:p>
            <a:pPr marL="237127" indent="-237127">
              <a:lnSpc>
                <a:spcPct val="107000"/>
              </a:lnSpc>
              <a:buAutoNum type="arabicPeriod"/>
            </a:pPr>
            <a:r>
              <a:rPr lang="en-US" sz="1100" kern="100" dirty="0">
                <a:latin typeface="Aptos" panose="020B0004020202020204" pitchFamily="34" charset="0"/>
                <a:ea typeface="Aptos" panose="020B0004020202020204" pitchFamily="34" charset="0"/>
                <a:cs typeface="Times New Roman" panose="02020603050405020304" pitchFamily="18" charset="0"/>
              </a:rPr>
              <a:t>A Will</a:t>
            </a:r>
          </a:p>
          <a:p>
            <a:pPr>
              <a:lnSpc>
                <a:spcPct val="107000"/>
              </a:lnSpc>
            </a:pP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US" sz="1100" kern="100" dirty="0">
                <a:latin typeface="Aptos" panose="020B0004020202020204" pitchFamily="34" charset="0"/>
                <a:ea typeface="Aptos" panose="020B0004020202020204" pitchFamily="34" charset="0"/>
                <a:cs typeface="Times New Roman" panose="02020603050405020304" pitchFamily="18" charset="0"/>
              </a:rPr>
              <a:t>When you leave here today, we hope you take steps to prepare these three documents, or if you already have them, make sure they are up to date. </a:t>
            </a:r>
          </a:p>
          <a:p>
            <a:pPr>
              <a:lnSpc>
                <a:spcPct val="107000"/>
              </a:lnSpc>
            </a:pP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US" sz="1100" kern="100" dirty="0">
                <a:latin typeface="Aptos" panose="020B0004020202020204" pitchFamily="34" charset="0"/>
                <a:ea typeface="Aptos" panose="020B0004020202020204" pitchFamily="34" charset="0"/>
                <a:cs typeface="Times New Roman" panose="02020603050405020304" pitchFamily="18" charset="0"/>
              </a:rPr>
              <a:t>Before we get started, a few housekeeping items:</a:t>
            </a:r>
          </a:p>
          <a:p>
            <a:pPr marL="228600" indent="-228600">
              <a:lnSpc>
                <a:spcPct val="107000"/>
              </a:lnSpc>
              <a:buAutoNum type="arabicParenR"/>
            </a:pPr>
            <a:r>
              <a:rPr lang="en-US" sz="1100" kern="100" dirty="0">
                <a:latin typeface="Aptos" panose="020B0004020202020204" pitchFamily="34" charset="0"/>
                <a:ea typeface="Aptos" panose="020B0004020202020204" pitchFamily="34" charset="0"/>
                <a:cs typeface="Times New Roman" panose="02020603050405020304" pitchFamily="18" charset="0"/>
              </a:rPr>
              <a:t>Handouts and surveys- </a:t>
            </a:r>
          </a:p>
          <a:p>
            <a:pPr>
              <a:lnSpc>
                <a:spcPct val="107000"/>
              </a:lnSpc>
            </a:pP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US" sz="1100" kern="100" dirty="0">
                <a:latin typeface="Aptos" panose="020B0004020202020204" pitchFamily="34" charset="0"/>
                <a:ea typeface="Aptos" panose="020B0004020202020204" pitchFamily="34" charset="0"/>
                <a:cs typeface="Times New Roman" panose="02020603050405020304" pitchFamily="18" charset="0"/>
              </a:rPr>
              <a:t>We have provided to each of you a starter kit which contains important resources for next steps after today’s presentation. There is also an evaluation survey, and we ask that you fill it out after the presentation. </a:t>
            </a:r>
          </a:p>
          <a:p>
            <a:pPr>
              <a:lnSpc>
                <a:spcPct val="107000"/>
              </a:lnSpc>
            </a:pP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US" sz="1100" kern="100" dirty="0">
                <a:latin typeface="Aptos" panose="020B0004020202020204" pitchFamily="34" charset="0"/>
                <a:ea typeface="Aptos" panose="020B0004020202020204" pitchFamily="34" charset="0"/>
                <a:cs typeface="Times New Roman" panose="02020603050405020304" pitchFamily="18" charset="0"/>
              </a:rPr>
              <a:t>2) Reminders </a:t>
            </a:r>
          </a:p>
          <a:p>
            <a:pPr marL="174625" indent="-174625">
              <a:lnSpc>
                <a:spcPct val="107000"/>
              </a:lnSpc>
              <a:buFont typeface="Arial" panose="020B0604020202020204" pitchFamily="34" charset="0"/>
              <a:buChar char="•"/>
            </a:pPr>
            <a:r>
              <a:rPr lang="en-US" sz="1100" kern="100" dirty="0">
                <a:latin typeface="Aptos" panose="020B0004020202020204" pitchFamily="34" charset="0"/>
                <a:ea typeface="Aptos" panose="020B0004020202020204" pitchFamily="34" charset="0"/>
                <a:cs typeface="Times New Roman" panose="02020603050405020304" pitchFamily="18" charset="0"/>
              </a:rPr>
              <a:t>Respect each other’s opinions. We may not all agree with each other, but everyone has a right to their own opinions.</a:t>
            </a:r>
          </a:p>
          <a:p>
            <a:pPr marL="174625" indent="-174625">
              <a:lnSpc>
                <a:spcPct val="107000"/>
              </a:lnSpc>
              <a:buFont typeface="Arial" panose="020B0604020202020204" pitchFamily="34" charset="0"/>
              <a:buChar char="•"/>
            </a:pPr>
            <a:r>
              <a:rPr lang="en-US" sz="1100" kern="100" dirty="0">
                <a:latin typeface="Aptos" panose="020B0004020202020204" pitchFamily="34" charset="0"/>
                <a:ea typeface="Aptos" panose="020B0004020202020204" pitchFamily="34" charset="0"/>
                <a:cs typeface="Times New Roman" panose="02020603050405020304" pitchFamily="18" charset="0"/>
              </a:rPr>
              <a:t>Respect each other’s privacy. Please do not share others’ stories or personal information.</a:t>
            </a:r>
          </a:p>
          <a:p>
            <a:pPr marL="174625" indent="-174625">
              <a:lnSpc>
                <a:spcPct val="107000"/>
              </a:lnSpc>
              <a:buFont typeface="Arial" panose="020B0604020202020204" pitchFamily="34" charset="0"/>
              <a:buChar char="•"/>
            </a:pPr>
            <a:r>
              <a:rPr lang="en-US" sz="1100" kern="100" dirty="0">
                <a:latin typeface="Aptos" panose="020B0004020202020204" pitchFamily="34" charset="0"/>
                <a:ea typeface="Aptos" panose="020B0004020202020204" pitchFamily="34" charset="0"/>
                <a:cs typeface="Times New Roman" panose="02020603050405020304" pitchFamily="18" charset="0"/>
              </a:rPr>
              <a:t>Be sure to ask questions if you need more information. If I am not able to answer your question, I will try to tell you where you can find answers after the session.</a:t>
            </a:r>
          </a:p>
          <a:p>
            <a:pPr>
              <a:lnSpc>
                <a:spcPct val="107000"/>
              </a:lnSpc>
            </a:pP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US" sz="1100" kern="100" dirty="0">
                <a:latin typeface="Aptos" panose="020B0004020202020204" pitchFamily="34" charset="0"/>
                <a:ea typeface="Aptos" panose="020B0004020202020204" pitchFamily="34" charset="0"/>
                <a:cs typeface="Times New Roman" panose="02020603050405020304" pitchFamily="18" charset="0"/>
              </a:rPr>
              <a:t>3) Disclaimer </a:t>
            </a:r>
          </a:p>
          <a:p>
            <a:pPr>
              <a:lnSpc>
                <a:spcPct val="107000"/>
              </a:lnSpc>
            </a:pPr>
            <a:r>
              <a:rPr lang="en-US" sz="1100" kern="100" dirty="0">
                <a:latin typeface="Aptos" panose="020B0004020202020204" pitchFamily="34" charset="0"/>
                <a:ea typeface="Aptos" panose="020B0004020202020204" pitchFamily="34" charset="0"/>
                <a:cs typeface="Times New Roman" panose="02020603050405020304" pitchFamily="18" charset="0"/>
              </a:rPr>
              <a:t>This plan ahead session is intended to provide general information only. Every effort has been made to ensure accuracy of the information we share. The contents of this presentation do not constitute medical or legal advice and should not be relied upon as such. It is recommended that individuals seek the advice of professionals in the relevant fields for personalized guidance on their specific circumstances.</a:t>
            </a:r>
          </a:p>
        </p:txBody>
      </p:sp>
    </p:spTree>
    <p:extLst>
      <p:ext uri="{BB962C8B-B14F-4D97-AF65-F5344CB8AC3E}">
        <p14:creationId xmlns:p14="http://schemas.microsoft.com/office/powerpoint/2010/main" val="1199387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a:prstGeom prst="rect">
            <a:avLst/>
          </a:prstGeom>
        </p:spPr>
      </p:sp>
      <p:sp>
        <p:nvSpPr>
          <p:cNvPr id="3" name="Notes Placeholder 2"/>
          <p:cNvSpPr>
            <a:spLocks noGrp="1"/>
          </p:cNvSpPr>
          <p:nvPr>
            <p:ph type="body" idx="1"/>
          </p:nvPr>
        </p:nvSpPr>
        <p:spPr>
          <a:xfrm>
            <a:off x="457199" y="4560570"/>
            <a:ext cx="6400799" cy="4320540"/>
          </a:xfrm>
        </p:spPr>
        <p:txBody>
          <a:bodyPr/>
          <a:lstStyle/>
          <a:p>
            <a:pPr algn="l" defTabSz="966529" rtl="0">
              <a:defRPr/>
            </a:pPr>
            <a:r>
              <a:rPr lang="en-US" kern="100" dirty="0">
                <a:latin typeface="Aptos" panose="020B0004020202020204" pitchFamily="34" charset="0"/>
                <a:ea typeface="Aptos" panose="020B0004020202020204" pitchFamily="34" charset="0"/>
                <a:cs typeface="Times New Roman" panose="02020603050405020304" pitchFamily="18" charset="0"/>
              </a:rPr>
              <a:t>The last section of today’s presentation on planning ahead is on estate planning.</a:t>
            </a:r>
          </a:p>
        </p:txBody>
      </p:sp>
    </p:spTree>
    <p:extLst>
      <p:ext uri="{BB962C8B-B14F-4D97-AF65-F5344CB8AC3E}">
        <p14:creationId xmlns:p14="http://schemas.microsoft.com/office/powerpoint/2010/main" val="3559674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0"/>
            <a:ext cx="6400800" cy="3600450"/>
          </a:xfrm>
          <a:prstGeom prst="rect">
            <a:avLst/>
          </a:prstGeom>
        </p:spPr>
      </p:sp>
      <p:sp>
        <p:nvSpPr>
          <p:cNvPr id="3" name="Notes Placeholder 2"/>
          <p:cNvSpPr>
            <a:spLocks noGrp="1"/>
          </p:cNvSpPr>
          <p:nvPr>
            <p:ph type="body" idx="1"/>
          </p:nvPr>
        </p:nvSpPr>
        <p:spPr>
          <a:xfrm>
            <a:off x="210065" y="3716914"/>
            <a:ext cx="6895070" cy="4320540"/>
          </a:xfrm>
        </p:spPr>
        <p:txBody>
          <a:bodyPr/>
          <a:lstStyle/>
          <a:p>
            <a:pPr>
              <a:lnSpc>
                <a:spcPct val="107000"/>
              </a:lnSpc>
            </a:pPr>
            <a:r>
              <a:rPr lang="en-US" sz="1000" kern="100" dirty="0">
                <a:latin typeface="Aptos" panose="020B0004020202020204" pitchFamily="34" charset="0"/>
                <a:ea typeface="Aptos" panose="020B0004020202020204" pitchFamily="34" charset="0"/>
                <a:cs typeface="Times New Roman" panose="02020603050405020304" pitchFamily="18" charset="0"/>
              </a:rPr>
              <a:t>As part of estate planning, you should prepare your will. This is the third key document.</a:t>
            </a:r>
          </a:p>
          <a:p>
            <a:pPr marL="362448" indent="-362448">
              <a:lnSpc>
                <a:spcPct val="107000"/>
              </a:lnSpc>
              <a:buFont typeface="Symbol" panose="05050102010706020507" pitchFamily="18" charset="2"/>
              <a:buChar char=""/>
            </a:pPr>
            <a:r>
              <a:rPr lang="en-US" sz="1000" kern="100" dirty="0">
                <a:latin typeface="Aptos" panose="020B0004020202020204" pitchFamily="34" charset="0"/>
                <a:ea typeface="Aptos" panose="020B0004020202020204" pitchFamily="34" charset="0"/>
                <a:cs typeface="Times New Roman" panose="02020603050405020304" pitchFamily="18" charset="0"/>
              </a:rPr>
              <a:t>A will is a legal document outlining how you would like your property, possessions, and money to be given out after you die</a:t>
            </a:r>
          </a:p>
          <a:p>
            <a:pPr marL="362448" indent="-362448">
              <a:lnSpc>
                <a:spcPct val="107000"/>
              </a:lnSpc>
              <a:buFont typeface="Symbol" panose="05050102010706020507" pitchFamily="18" charset="2"/>
              <a:buChar char=""/>
            </a:pPr>
            <a:r>
              <a:rPr lang="en-US" sz="1000" kern="100" dirty="0">
                <a:latin typeface="Aptos" panose="020B0004020202020204" pitchFamily="34" charset="0"/>
                <a:ea typeface="Aptos" panose="020B0004020202020204" pitchFamily="34" charset="0"/>
                <a:cs typeface="Times New Roman" panose="02020603050405020304" pitchFamily="18" charset="0"/>
              </a:rPr>
              <a:t>It also allows you to name a guardian for any children who are minors, and who will take care of your pet(s) when you die</a:t>
            </a:r>
          </a:p>
          <a:p>
            <a:pPr marL="362448" indent="-362448">
              <a:lnSpc>
                <a:spcPct val="107000"/>
              </a:lnSpc>
              <a:buFont typeface="Symbol" panose="05050102010706020507" pitchFamily="18" charset="2"/>
              <a:buChar char=""/>
            </a:pPr>
            <a:r>
              <a:rPr lang="en-US" sz="1000" kern="100" dirty="0">
                <a:latin typeface="Aptos" panose="020B0004020202020204" pitchFamily="34" charset="0"/>
                <a:ea typeface="Aptos" panose="020B0004020202020204" pitchFamily="34" charset="0"/>
                <a:cs typeface="Times New Roman" panose="02020603050405020304" pitchFamily="18" charset="0"/>
              </a:rPr>
              <a:t>Your will allows you to name the person (your “personal representative” or “executor”) who will represent your estate after your death and carry out your will</a:t>
            </a:r>
          </a:p>
          <a:p>
            <a:pPr marL="362448" indent="-362448">
              <a:lnSpc>
                <a:spcPct val="107000"/>
              </a:lnSpc>
              <a:buFont typeface="Symbol" panose="05050102010706020507" pitchFamily="18" charset="2"/>
              <a:buChar char=""/>
            </a:pPr>
            <a:r>
              <a:rPr lang="en-US" sz="1000" kern="100" dirty="0">
                <a:latin typeface="Aptos" panose="020B0004020202020204" pitchFamily="34" charset="0"/>
                <a:ea typeface="Aptos" panose="020B0004020202020204" pitchFamily="34" charset="0"/>
                <a:cs typeface="Times New Roman" panose="02020603050405020304" pitchFamily="18" charset="0"/>
              </a:rPr>
              <a:t>Everyone over 18 needs one </a:t>
            </a:r>
          </a:p>
          <a:p>
            <a:pPr>
              <a:lnSpc>
                <a:spcPct val="107000"/>
              </a:lnSpc>
            </a:pPr>
            <a:endParaRPr lang="en-US" sz="10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US" sz="1000" kern="100" dirty="0">
                <a:latin typeface="Aptos" panose="020B0004020202020204" pitchFamily="34" charset="0"/>
                <a:ea typeface="Aptos" panose="020B0004020202020204" pitchFamily="34" charset="0"/>
                <a:cs typeface="Times New Roman" panose="02020603050405020304" pitchFamily="18" charset="0"/>
              </a:rPr>
              <a:t>There are two types of wills:</a:t>
            </a:r>
          </a:p>
          <a:p>
            <a:pPr marL="362448" indent="-362448">
              <a:lnSpc>
                <a:spcPct val="107000"/>
              </a:lnSpc>
              <a:buFont typeface="+mj-lt"/>
              <a:buAutoNum type="arabicPeriod"/>
            </a:pPr>
            <a:r>
              <a:rPr lang="en-US" sz="1000" kern="100" dirty="0">
                <a:latin typeface="Aptos" panose="020B0004020202020204" pitchFamily="34" charset="0"/>
                <a:ea typeface="Aptos" panose="020B0004020202020204" pitchFamily="34" charset="0"/>
                <a:cs typeface="Times New Roman" panose="02020603050405020304" pitchFamily="18" charset="0"/>
              </a:rPr>
              <a:t>A formal will is a written document signed in the presence of two witnesses. To be a witness, you cannot benefit from the will you are signing.  </a:t>
            </a:r>
          </a:p>
          <a:p>
            <a:pPr marL="362448" indent="-362448">
              <a:lnSpc>
                <a:spcPct val="107000"/>
              </a:lnSpc>
              <a:buFont typeface="+mj-lt"/>
              <a:buAutoNum type="arabicPeriod"/>
            </a:pPr>
            <a:r>
              <a:rPr lang="en-US" sz="1000" kern="100" dirty="0">
                <a:latin typeface="Aptos" panose="020B0004020202020204" pitchFamily="34" charset="0"/>
                <a:ea typeface="Aptos" panose="020B0004020202020204" pitchFamily="34" charset="0"/>
                <a:cs typeface="Times New Roman" panose="02020603050405020304" pitchFamily="18" charset="0"/>
              </a:rPr>
              <a:t>A holograph will is a document prepared by you in your own handwriting and signed in your own handwriting. You do not need witnesses for a holographic will for it to be valid.</a:t>
            </a:r>
          </a:p>
          <a:p>
            <a:pPr>
              <a:lnSpc>
                <a:spcPct val="107000"/>
              </a:lnSpc>
            </a:pPr>
            <a:endParaRPr lang="en-US" sz="10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US" sz="1000" kern="100" dirty="0">
                <a:latin typeface="Aptos" panose="020B0004020202020204" pitchFamily="34" charset="0"/>
                <a:ea typeface="Aptos" panose="020B0004020202020204" pitchFamily="34" charset="0"/>
                <a:cs typeface="Times New Roman" panose="02020603050405020304" pitchFamily="18" charset="0"/>
              </a:rPr>
              <a:t>Adults can complete a formal will by using a lawyer’s services, legal will kits or online will services. Kits and online services may not deal with complex issues such as taxes, trusts, charitable giving, personal representative compensation, beneficiaries with special needs, second marriages, stepchildren or adopted children. As a result, the best approach is to obtain professional help in preparing a will that is tailored to your situation.</a:t>
            </a:r>
          </a:p>
          <a:p>
            <a:pPr>
              <a:lnSpc>
                <a:spcPct val="107000"/>
              </a:lnSpc>
            </a:pPr>
            <a:endParaRPr lang="en-US" sz="10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US" sz="1000" kern="100" dirty="0">
                <a:latin typeface="Aptos" panose="020B0004020202020204" pitchFamily="34" charset="0"/>
                <a:ea typeface="Aptos" panose="020B0004020202020204" pitchFamily="34" charset="0"/>
                <a:cs typeface="Times New Roman" panose="02020603050405020304" pitchFamily="18" charset="0"/>
              </a:rPr>
              <a:t>When choosing a personal representative, select someone who is</a:t>
            </a:r>
          </a:p>
          <a:p>
            <a:pPr marL="362448" indent="-362448">
              <a:lnSpc>
                <a:spcPct val="107000"/>
              </a:lnSpc>
              <a:buFont typeface="Symbol" panose="05050102010706020507" pitchFamily="18" charset="2"/>
              <a:buChar char=""/>
            </a:pPr>
            <a:r>
              <a:rPr lang="en-US" sz="1000" kern="100" dirty="0">
                <a:latin typeface="Aptos" panose="020B0004020202020204" pitchFamily="34" charset="0"/>
                <a:ea typeface="Aptos" panose="020B0004020202020204" pitchFamily="34" charset="0"/>
                <a:cs typeface="Times New Roman" panose="02020603050405020304" pitchFamily="18" charset="0"/>
              </a:rPr>
              <a:t>Trustworthy, responsible, and organized</a:t>
            </a:r>
          </a:p>
          <a:p>
            <a:pPr marL="362448" indent="-362448">
              <a:lnSpc>
                <a:spcPct val="107000"/>
              </a:lnSpc>
              <a:buFont typeface="Symbol" panose="05050102010706020507" pitchFamily="18" charset="2"/>
              <a:buChar char=""/>
            </a:pPr>
            <a:r>
              <a:rPr lang="en-US" sz="1000" kern="100" dirty="0">
                <a:latin typeface="Aptos" panose="020B0004020202020204" pitchFamily="34" charset="0"/>
                <a:ea typeface="Aptos" panose="020B0004020202020204" pitchFamily="34" charset="0"/>
                <a:cs typeface="Times New Roman" panose="02020603050405020304" pitchFamily="18" charset="0"/>
              </a:rPr>
              <a:t>18+</a:t>
            </a:r>
          </a:p>
          <a:p>
            <a:pPr marL="362448" indent="-362448">
              <a:lnSpc>
                <a:spcPct val="107000"/>
              </a:lnSpc>
              <a:buFont typeface="Symbol" panose="05050102010706020507" pitchFamily="18" charset="2"/>
              <a:buChar char=""/>
            </a:pPr>
            <a:r>
              <a:rPr lang="en-US" sz="1000" kern="100" dirty="0">
                <a:latin typeface="Aptos" panose="020B0004020202020204" pitchFamily="34" charset="0"/>
                <a:ea typeface="Aptos" panose="020B0004020202020204" pitchFamily="34" charset="0"/>
                <a:cs typeface="Times New Roman" panose="02020603050405020304" pitchFamily="18" charset="0"/>
              </a:rPr>
              <a:t>Willing to take on the responsibilities and duties of the role</a:t>
            </a:r>
          </a:p>
          <a:p>
            <a:pPr>
              <a:lnSpc>
                <a:spcPct val="107000"/>
              </a:lnSpc>
            </a:pPr>
            <a:endParaRPr lang="en-US" sz="10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US" sz="1000" kern="100" dirty="0">
                <a:latin typeface="Aptos" panose="020B0004020202020204" pitchFamily="34" charset="0"/>
                <a:ea typeface="Aptos" panose="020B0004020202020204" pitchFamily="34" charset="0"/>
                <a:cs typeface="Times New Roman" panose="02020603050405020304" pitchFamily="18" charset="0"/>
              </a:rPr>
              <a:t>Your personal representative has a legal obligation to follow the instructions in your will.</a:t>
            </a:r>
          </a:p>
          <a:p>
            <a:pPr>
              <a:lnSpc>
                <a:spcPct val="107000"/>
              </a:lnSpc>
            </a:pPr>
            <a:endParaRPr lang="en-US" sz="10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US" sz="1000" kern="100" dirty="0">
                <a:latin typeface="Aptos" panose="020B0004020202020204" pitchFamily="34" charset="0"/>
                <a:ea typeface="Aptos" panose="020B0004020202020204" pitchFamily="34" charset="0"/>
                <a:cs typeface="Times New Roman" panose="02020603050405020304" pitchFamily="18" charset="0"/>
              </a:rPr>
              <a:t>Keep your original will in a safe place, tell the person named as your personal representative that you have made a will and let them know where it is kept or give them a copy. Review your will every few years or whenever your life changes (marriage, birth, divorce, death of a family member).</a:t>
            </a:r>
          </a:p>
          <a:p>
            <a:pPr>
              <a:lnSpc>
                <a:spcPct val="107000"/>
              </a:lnSpc>
            </a:pPr>
            <a:endParaRPr lang="en-US" sz="10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US" sz="1000" kern="100" dirty="0">
                <a:latin typeface="Aptos" panose="020B0004020202020204" pitchFamily="34" charset="0"/>
                <a:ea typeface="Aptos" panose="020B0004020202020204" pitchFamily="34" charset="0"/>
                <a:cs typeface="Times New Roman" panose="02020603050405020304" pitchFamily="18" charset="0"/>
              </a:rPr>
              <a:t>Why is it important to have a will?</a:t>
            </a:r>
          </a:p>
          <a:p>
            <a:pPr>
              <a:lnSpc>
                <a:spcPct val="107000"/>
              </a:lnSpc>
            </a:pPr>
            <a:r>
              <a:rPr lang="en-US" sz="1000" kern="100" dirty="0">
                <a:latin typeface="Aptos" panose="020B0004020202020204" pitchFamily="34" charset="0"/>
                <a:ea typeface="Aptos" panose="020B0004020202020204" pitchFamily="34" charset="0"/>
                <a:cs typeface="Times New Roman" panose="02020603050405020304" pitchFamily="18" charset="0"/>
              </a:rPr>
              <a:t>In Alberta, without a will, you cannot choose who gets your property and possessions and who will carry out your wishes. Instead, your estate will be distributed according to laws in Alberta which may not align with your wishes or the needs of the people that matter to you.</a:t>
            </a:r>
          </a:p>
        </p:txBody>
      </p:sp>
    </p:spTree>
    <p:extLst>
      <p:ext uri="{BB962C8B-B14F-4D97-AF65-F5344CB8AC3E}">
        <p14:creationId xmlns:p14="http://schemas.microsoft.com/office/powerpoint/2010/main" val="1041333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a:prstGeom prst="rect">
            <a:avLst/>
          </a:prstGeom>
        </p:spPr>
      </p:sp>
      <p:sp>
        <p:nvSpPr>
          <p:cNvPr id="3" name="Notes Placeholder 2"/>
          <p:cNvSpPr>
            <a:spLocks noGrp="1"/>
          </p:cNvSpPr>
          <p:nvPr>
            <p:ph type="body" idx="1"/>
          </p:nvPr>
        </p:nvSpPr>
        <p:spPr>
          <a:xfrm>
            <a:off x="457199" y="4560570"/>
            <a:ext cx="6400799" cy="4320540"/>
          </a:xfrm>
        </p:spPr>
        <p:txBody>
          <a:bodyPr/>
          <a:lstStyle/>
          <a:p>
            <a:pPr algn="l" defTabSz="966529" rtl="0">
              <a:defRPr/>
            </a:pPr>
            <a:r>
              <a:rPr lang="en-US" dirty="0">
                <a:solidFill>
                  <a:schemeClr val="tx1"/>
                </a:solidFill>
                <a:latin typeface="Avenir LT Std 55 Roman"/>
              </a:rPr>
              <a:t>Another important way you can plan ahead is through funeral planning. Funeral planning is the process of deciding what you want done with your body after you die and the type of service you want held to remember you.</a:t>
            </a:r>
          </a:p>
          <a:p>
            <a:pPr algn="l" defTabSz="966529" rtl="0">
              <a:defRPr/>
            </a:pPr>
            <a:endParaRPr lang="en-US" dirty="0">
              <a:solidFill>
                <a:schemeClr val="tx1"/>
              </a:solidFill>
              <a:latin typeface="Avenir LT Std 55 Roman"/>
            </a:endParaRPr>
          </a:p>
          <a:p>
            <a:pPr algn="l" defTabSz="966529" rtl="0">
              <a:defRPr/>
            </a:pPr>
            <a:r>
              <a:rPr lang="en-US" dirty="0">
                <a:solidFill>
                  <a:schemeClr val="tx1"/>
                </a:solidFill>
                <a:latin typeface="Avenir LT Std 55 Roman"/>
              </a:rPr>
              <a:t>Why is it important?</a:t>
            </a:r>
          </a:p>
          <a:p>
            <a:pPr marL="181225" indent="-181225" algn="l" defTabSz="966529" rtl="0">
              <a:buFont typeface="Arial" panose="020B0604020202020204" pitchFamily="34" charset="0"/>
              <a:buChar char="•"/>
              <a:defRPr/>
            </a:pPr>
            <a:r>
              <a:rPr lang="en-US" dirty="0">
                <a:solidFill>
                  <a:schemeClr val="tx1"/>
                </a:solidFill>
                <a:latin typeface="Avenir LT Std 55 Roman"/>
              </a:rPr>
              <a:t>Planning what you want done with your body and the kind of service you would like can give you peace of mind.</a:t>
            </a:r>
          </a:p>
          <a:p>
            <a:pPr marL="181225" indent="-181225" algn="l" defTabSz="966529" rtl="0">
              <a:buFont typeface="Arial" panose="020B0604020202020204" pitchFamily="34" charset="0"/>
              <a:buChar char="•"/>
              <a:defRPr/>
            </a:pPr>
            <a:r>
              <a:rPr lang="en-US" dirty="0">
                <a:solidFill>
                  <a:schemeClr val="tx1"/>
                </a:solidFill>
                <a:latin typeface="Avenir LT Std 55 Roman"/>
              </a:rPr>
              <a:t>It can also prevent unnecessary costs and make decision-making easier for the people you care about.</a:t>
            </a:r>
          </a:p>
          <a:p>
            <a:pPr algn="l" defTabSz="966529" rtl="0">
              <a:defRPr/>
            </a:pPr>
            <a:endParaRPr lang="en-US" dirty="0">
              <a:solidFill>
                <a:schemeClr val="tx1"/>
              </a:solidFill>
              <a:latin typeface="Avenir LT Std 55 Roman"/>
            </a:endParaRPr>
          </a:p>
        </p:txBody>
      </p:sp>
    </p:spTree>
    <p:extLst>
      <p:ext uri="{BB962C8B-B14F-4D97-AF65-F5344CB8AC3E}">
        <p14:creationId xmlns:p14="http://schemas.microsoft.com/office/powerpoint/2010/main" val="2552646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a:prstGeom prst="rect">
            <a:avLst/>
          </a:prstGeom>
        </p:spPr>
      </p:sp>
      <p:sp>
        <p:nvSpPr>
          <p:cNvPr id="3" name="Notes Placeholder 2"/>
          <p:cNvSpPr>
            <a:spLocks noGrp="1"/>
          </p:cNvSpPr>
          <p:nvPr>
            <p:ph type="body" idx="1"/>
          </p:nvPr>
        </p:nvSpPr>
        <p:spPr>
          <a:xfrm>
            <a:off x="457199" y="4560570"/>
            <a:ext cx="6400799" cy="4320540"/>
          </a:xfrm>
        </p:spPr>
        <p:txBody>
          <a:bodyPr/>
          <a:lstStyle/>
          <a:p>
            <a:pPr defTabSz="966529"/>
            <a:r>
              <a:rPr lang="en-US" dirty="0">
                <a:solidFill>
                  <a:schemeClr val="tx1"/>
                </a:solidFill>
                <a:latin typeface="Avenir LT Std 55 Roman"/>
              </a:rPr>
              <a:t>Please take a few minutes to reflect on the questions on this slide and then we will discuss these questions together.</a:t>
            </a:r>
          </a:p>
        </p:txBody>
      </p:sp>
    </p:spTree>
    <p:extLst>
      <p:ext uri="{BB962C8B-B14F-4D97-AF65-F5344CB8AC3E}">
        <p14:creationId xmlns:p14="http://schemas.microsoft.com/office/powerpoint/2010/main" val="3321066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a:prstGeom prst="rect">
            <a:avLst/>
          </a:prstGeom>
        </p:spPr>
      </p:sp>
      <p:sp>
        <p:nvSpPr>
          <p:cNvPr id="3" name="Notes Placeholder 2"/>
          <p:cNvSpPr>
            <a:spLocks noGrp="1"/>
          </p:cNvSpPr>
          <p:nvPr>
            <p:ph type="body" idx="1"/>
          </p:nvPr>
        </p:nvSpPr>
        <p:spPr>
          <a:xfrm>
            <a:off x="457199" y="4560570"/>
            <a:ext cx="6400799" cy="4320540"/>
          </a:xfrm>
        </p:spPr>
        <p:txBody>
          <a:bodyPr/>
          <a:lstStyle/>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To summarize today’s presentation, there are three planning ahead documents every Albertan over 18 needs to prepare:</a:t>
            </a:r>
          </a:p>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1) Personal Directive </a:t>
            </a:r>
          </a:p>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This is part of advance care planning. It is for every adult and is best done when you are healthy. Go through the five steps of advance care planning and choose an agent to name in your personal directive . </a:t>
            </a:r>
          </a:p>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2) Enduring Power of Attorney</a:t>
            </a:r>
          </a:p>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Choose an attorney to help you manage your finances through an enduring power of attorney. Make your enduring power of attorney with a lawyer. </a:t>
            </a:r>
          </a:p>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 3) Will</a:t>
            </a:r>
          </a:p>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Specify how your assets are to be distributed after you pass away and appoint a personal representative to carry out your instructions.</a:t>
            </a:r>
          </a:p>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Next steps:</a:t>
            </a:r>
          </a:p>
          <a:p>
            <a:pPr marL="174625" indent="-174625">
              <a:lnSpc>
                <a:spcPct val="107000"/>
              </a:lnSpc>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Take your Starter Kit home and use it to help you complete these three documents, or to review and update them if you already have them</a:t>
            </a:r>
          </a:p>
          <a:p>
            <a:pPr marL="174625" indent="-174625">
              <a:lnSpc>
                <a:spcPct val="107000"/>
              </a:lnSpc>
              <a:spcAft>
                <a:spcPts val="845"/>
              </a:spcAft>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Before you leave, please fill out the evaluation survey.</a:t>
            </a:r>
          </a:p>
          <a:p>
            <a:pPr>
              <a:lnSpc>
                <a:spcPct val="107000"/>
              </a:lnSpc>
              <a:spcAft>
                <a:spcPts val="845"/>
              </a:spcAft>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Thank you for your attention and participation today. Please let me know if you have any questions.</a:t>
            </a:r>
          </a:p>
        </p:txBody>
      </p:sp>
    </p:spTree>
    <p:extLst>
      <p:ext uri="{BB962C8B-B14F-4D97-AF65-F5344CB8AC3E}">
        <p14:creationId xmlns:p14="http://schemas.microsoft.com/office/powerpoint/2010/main" val="53460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a:prstGeom prst="rect">
            <a:avLst/>
          </a:prstGeom>
        </p:spPr>
      </p:sp>
      <p:sp>
        <p:nvSpPr>
          <p:cNvPr id="3" name="Notes Placeholder 2"/>
          <p:cNvSpPr>
            <a:spLocks noGrp="1"/>
          </p:cNvSpPr>
          <p:nvPr>
            <p:ph type="body" idx="1"/>
          </p:nvPr>
        </p:nvSpPr>
        <p:spPr>
          <a:xfrm>
            <a:off x="457200" y="4560570"/>
            <a:ext cx="6400800" cy="4320540"/>
          </a:xfrm>
        </p:spPr>
        <p:txBody>
          <a:bodyPr/>
          <a:lstStyle/>
          <a:p>
            <a:pPr algn="l" defTabSz="966529" rtl="0">
              <a:defRPr/>
            </a:pPr>
            <a:r>
              <a:rPr lang="en-US" kern="100" dirty="0">
                <a:latin typeface="Aptos" panose="020B0004020202020204" pitchFamily="34" charset="0"/>
                <a:ea typeface="Aptos" panose="020B0004020202020204" pitchFamily="34" charset="0"/>
                <a:cs typeface="Times New Roman" panose="02020603050405020304" pitchFamily="18" charset="0"/>
              </a:rPr>
              <a:t>Your starter kit contains a sheet entitled “Overview of the Key Planning Documents in Alberta.”</a:t>
            </a:r>
          </a:p>
          <a:p>
            <a:pPr algn="l" defTabSz="966529" rtl="0">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gn="l" defTabSz="966529" rtl="0">
              <a:defRPr/>
            </a:pPr>
            <a:r>
              <a:rPr lang="en-US" kern="100" dirty="0">
                <a:latin typeface="Aptos" panose="020B0004020202020204" pitchFamily="34" charset="0"/>
                <a:ea typeface="Aptos" panose="020B0004020202020204" pitchFamily="34" charset="0"/>
                <a:cs typeface="Times New Roman" panose="02020603050405020304" pitchFamily="18" charset="0"/>
              </a:rPr>
              <a:t>As I mentioned, we are focusing on the three essential planning documents and they each relate to different kinds of planning.</a:t>
            </a:r>
          </a:p>
          <a:p>
            <a:pPr algn="l" defTabSz="966529" rtl="0">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gn="l" defTabSz="966529" rtl="0">
              <a:defRPr/>
            </a:pPr>
            <a:r>
              <a:rPr lang="en-US" kern="100" dirty="0">
                <a:latin typeface="Aptos" panose="020B0004020202020204" pitchFamily="34" charset="0"/>
                <a:ea typeface="Aptos" panose="020B0004020202020204" pitchFamily="34" charset="0"/>
                <a:cs typeface="Times New Roman" panose="02020603050405020304" pitchFamily="18" charset="0"/>
              </a:rPr>
              <a:t>We will look at health and personal planning first. This is where the personal directive fits.</a:t>
            </a:r>
          </a:p>
        </p:txBody>
      </p:sp>
    </p:spTree>
    <p:extLst>
      <p:ext uri="{BB962C8B-B14F-4D97-AF65-F5344CB8AC3E}">
        <p14:creationId xmlns:p14="http://schemas.microsoft.com/office/powerpoint/2010/main" val="2557088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a:prstGeom prst="rect">
            <a:avLst/>
          </a:prstGeom>
        </p:spPr>
      </p:sp>
      <p:sp>
        <p:nvSpPr>
          <p:cNvPr id="3" name="Notes Placeholder 2"/>
          <p:cNvSpPr>
            <a:spLocks noGrp="1"/>
          </p:cNvSpPr>
          <p:nvPr>
            <p:ph type="body" idx="1"/>
          </p:nvPr>
        </p:nvSpPr>
        <p:spPr>
          <a:xfrm>
            <a:off x="457200" y="4560570"/>
            <a:ext cx="6400800" cy="4320540"/>
          </a:xfrm>
        </p:spPr>
        <p:txBody>
          <a:bodyPr/>
          <a:lstStyle/>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Under the umbrella of health and personal planning, there’s an activity called advance care planning. Advance care planning includes thinking about, talking about, and documenting the health and personal care you want to receive now and in the future.</a:t>
            </a:r>
          </a:p>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Advance care planning is important for every adult at any point in life and is best done when you are healthy, before there is an urgent need for it.</a:t>
            </a:r>
          </a:p>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There are various milestones and life events where one can think about the advance care planning process, as shown in this life journey graphic. Some life events include turning 18, getting or renewing a driver’s license, becoming a parent, and so on. These are moments when it is a good idea to make or review your advance care plan. </a:t>
            </a:r>
          </a:p>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All adults who can make decisions should do advance care planning, especially people who:</a:t>
            </a:r>
          </a:p>
          <a:p>
            <a:pPr marL="174625" indent="-174625">
              <a:lnSpc>
                <a:spcPct val="107000"/>
              </a:lnSpc>
              <a:spcAft>
                <a:spcPts val="845"/>
              </a:spcAft>
              <a:buFont typeface="Arial" panose="020B0604020202020204" pitchFamily="34" charset="0"/>
              <a:buChar char="•"/>
            </a:pPr>
            <a:r>
              <a:rPr lang="en-US" kern="100" dirty="0">
                <a:latin typeface="Aptos" panose="020B0004020202020204" pitchFamily="34" charset="0"/>
                <a:ea typeface="Aptos" panose="020B0004020202020204" pitchFamily="34" charset="0"/>
                <a:cs typeface="Times New Roman" panose="02020603050405020304" pitchFamily="18" charset="0"/>
              </a:rPr>
              <a:t>Have a serious illness</a:t>
            </a:r>
          </a:p>
          <a:p>
            <a:pPr marL="174625" indent="-174625">
              <a:lnSpc>
                <a:spcPct val="107000"/>
              </a:lnSpc>
              <a:spcAft>
                <a:spcPts val="845"/>
              </a:spcAft>
              <a:buFont typeface="Arial" panose="020B0604020202020204" pitchFamily="34" charset="0"/>
              <a:buChar char="•"/>
            </a:pPr>
            <a:r>
              <a:rPr lang="en-US" kern="100" dirty="0">
                <a:latin typeface="Aptos" panose="020B0004020202020204" pitchFamily="34" charset="0"/>
                <a:ea typeface="Aptos" panose="020B0004020202020204" pitchFamily="34" charset="0"/>
                <a:cs typeface="Times New Roman" panose="02020603050405020304" pitchFamily="18" charset="0"/>
              </a:rPr>
              <a:t>Think their family may have different views or beliefs from their own</a:t>
            </a:r>
          </a:p>
          <a:p>
            <a:pPr marL="174625" indent="-174625">
              <a:lnSpc>
                <a:spcPct val="107000"/>
              </a:lnSpc>
              <a:spcAft>
                <a:spcPts val="845"/>
              </a:spcAft>
              <a:buFont typeface="Arial" panose="020B0604020202020204" pitchFamily="34" charset="0"/>
              <a:buChar char="•"/>
            </a:pPr>
            <a:r>
              <a:rPr lang="en-US" kern="100" dirty="0">
                <a:latin typeface="Aptos" panose="020B0004020202020204" pitchFamily="34" charset="0"/>
                <a:ea typeface="Aptos" panose="020B0004020202020204" pitchFamily="34" charset="0"/>
                <a:cs typeface="Times New Roman" panose="02020603050405020304" pitchFamily="18" charset="0"/>
              </a:rPr>
              <a:t>Have family members who don’t know, understand, or support their health-care choices</a:t>
            </a:r>
          </a:p>
          <a:p>
            <a:pPr marL="174625" indent="-174625">
              <a:lnSpc>
                <a:spcPct val="107000"/>
              </a:lnSpc>
              <a:spcAft>
                <a:spcPts val="845"/>
              </a:spcAft>
              <a:buFont typeface="Arial" panose="020B0604020202020204" pitchFamily="34" charset="0"/>
              <a:buChar char="•"/>
            </a:pPr>
            <a:r>
              <a:rPr lang="en-US" kern="100" dirty="0">
                <a:latin typeface="Aptos" panose="020B0004020202020204" pitchFamily="34" charset="0"/>
                <a:ea typeface="Aptos" panose="020B0004020202020204" pitchFamily="34" charset="0"/>
                <a:cs typeface="Times New Roman" panose="02020603050405020304" pitchFamily="18" charset="0"/>
              </a:rPr>
              <a:t>Have a condition, such as dementia, that will lead to a loss of capacity to make decisions</a:t>
            </a:r>
          </a:p>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It is never too early to begin the process, and as long as you are able to speak for yourself, it is never too late.</a:t>
            </a:r>
          </a:p>
        </p:txBody>
      </p:sp>
    </p:spTree>
    <p:extLst>
      <p:ext uri="{BB962C8B-B14F-4D97-AF65-F5344CB8AC3E}">
        <p14:creationId xmlns:p14="http://schemas.microsoft.com/office/powerpoint/2010/main" val="884296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a:prstGeom prst="rect">
            <a:avLst/>
          </a:prstGeom>
        </p:spPr>
      </p:sp>
      <p:sp>
        <p:nvSpPr>
          <p:cNvPr id="3" name="Notes Placeholder 2"/>
          <p:cNvSpPr>
            <a:spLocks noGrp="1"/>
          </p:cNvSpPr>
          <p:nvPr>
            <p:ph type="body" idx="1"/>
          </p:nvPr>
        </p:nvSpPr>
        <p:spPr>
          <a:xfrm>
            <a:off x="457199" y="4560570"/>
            <a:ext cx="6400799" cy="4320540"/>
          </a:xfrm>
        </p:spPr>
        <p:txBody>
          <a:bodyPr/>
          <a:lstStyle/>
          <a:p>
            <a:pPr algn="l" defTabSz="966529" rtl="0" fontAlgn="base">
              <a:defRPr/>
            </a:pPr>
            <a:r>
              <a:rPr lang="en-US" dirty="0">
                <a:solidFill>
                  <a:schemeClr val="tx1"/>
                </a:solidFill>
                <a:latin typeface="Avenir LT Std 55 Roman"/>
              </a:rPr>
              <a:t>While we watch this video, I invite you to think about what you know about advance care planning.</a:t>
            </a:r>
          </a:p>
          <a:p>
            <a:pPr algn="l" defTabSz="966529" rtl="0" fontAlgn="base">
              <a:defRPr/>
            </a:pPr>
            <a:endParaRPr lang="en-US" dirty="0">
              <a:solidFill>
                <a:schemeClr val="tx1"/>
              </a:solidFill>
              <a:latin typeface="Avenir LT Std 55 Roman"/>
            </a:endParaRPr>
          </a:p>
          <a:p>
            <a:pPr fontAlgn="base"/>
            <a:r>
              <a:rPr lang="en-US" dirty="0">
                <a:solidFill>
                  <a:schemeClr val="tx1"/>
                </a:solidFill>
                <a:latin typeface="Avenir LT Std 55 Roman"/>
              </a:rPr>
              <a:t>This video was put together by Advance Care Planning Australia and gets you thinking about the importance of having conversations about your values and wishes with the people who matter to you.</a:t>
            </a:r>
          </a:p>
          <a:p>
            <a:pPr fontAlgn="base"/>
            <a:endParaRPr lang="en-US" dirty="0">
              <a:solidFill>
                <a:schemeClr val="tx1"/>
              </a:solidFill>
              <a:latin typeface="Avenir LT Std 55 Roman"/>
            </a:endParaRPr>
          </a:p>
          <a:p>
            <a:pPr fontAlgn="base"/>
            <a:r>
              <a:rPr lang="en-US" dirty="0">
                <a:solidFill>
                  <a:schemeClr val="tx1"/>
                </a:solidFill>
                <a:latin typeface="Avenir LT Std 55 Roman"/>
              </a:rPr>
              <a:t>(Play the video.)</a:t>
            </a:r>
            <a:endParaRPr lang="en-US" kern="1200" dirty="0">
              <a:solidFill>
                <a:schemeClr val="tx1"/>
              </a:solidFill>
              <a:latin typeface="Avenir LT Std 55 Roman"/>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0299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a:prstGeom prst="rect">
            <a:avLst/>
          </a:prstGeom>
        </p:spPr>
      </p:sp>
      <p:sp>
        <p:nvSpPr>
          <p:cNvPr id="3" name="Notes Placeholder 2"/>
          <p:cNvSpPr>
            <a:spLocks noGrp="1"/>
          </p:cNvSpPr>
          <p:nvPr>
            <p:ph type="body" idx="1"/>
          </p:nvPr>
        </p:nvSpPr>
        <p:spPr>
          <a:xfrm>
            <a:off x="457199" y="4560570"/>
            <a:ext cx="6400799" cy="4320540"/>
          </a:xfrm>
        </p:spPr>
        <p:txBody>
          <a:bodyPr/>
          <a:lstStyle/>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Why is advance care planning important?</a:t>
            </a:r>
          </a:p>
          <a:p>
            <a:pPr marL="362448" indent="-362448">
              <a:lnSpc>
                <a:spcPct val="107000"/>
              </a:lnSpc>
              <a:spcAft>
                <a:spcPts val="845"/>
              </a:spcAft>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It allows your care preferences to be known by the people that matter most to you and your healthcare team, even if you become too sick or injured to speak for yourself. </a:t>
            </a:r>
          </a:p>
          <a:p>
            <a:pPr marL="362448" indent="-362448">
              <a:lnSpc>
                <a:spcPct val="107000"/>
              </a:lnSpc>
              <a:spcAft>
                <a:spcPts val="845"/>
              </a:spcAft>
              <a:buFont typeface="+mj-lt"/>
              <a:buAutoNum type="arabicPeriod"/>
            </a:pPr>
            <a:r>
              <a:rPr lang="en-US" sz="1800" dirty="0">
                <a:effectLst/>
                <a:latin typeface="Aptos" panose="020B0004020202020204" pitchFamily="34" charset="0"/>
                <a:ea typeface="Aptos" panose="020B0004020202020204" pitchFamily="34" charset="0"/>
                <a:cs typeface="Aptos" panose="020B0004020202020204" pitchFamily="34" charset="0"/>
              </a:rPr>
              <a:t>it can help you make your own decisions about your healthcare</a:t>
            </a:r>
            <a:r>
              <a:rPr lang="en-US" kern="100" dirty="0">
                <a:latin typeface="Aptos" panose="020B0004020202020204" pitchFamily="34" charset="0"/>
                <a:ea typeface="Aptos" panose="020B0004020202020204" pitchFamily="34" charset="0"/>
                <a:cs typeface="Times New Roman" panose="02020603050405020304" pitchFamily="18" charset="0"/>
              </a:rPr>
              <a:t>, now and in the future - because you better understand your health, processes like supported decision making (which we will talk about later today) and what is important to you.</a:t>
            </a:r>
          </a:p>
        </p:txBody>
      </p:sp>
    </p:spTree>
    <p:extLst>
      <p:ext uri="{BB962C8B-B14F-4D97-AF65-F5344CB8AC3E}">
        <p14:creationId xmlns:p14="http://schemas.microsoft.com/office/powerpoint/2010/main" val="3105584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a:prstGeom prst="rect">
            <a:avLst/>
          </a:prstGeom>
        </p:spPr>
      </p:sp>
      <p:sp>
        <p:nvSpPr>
          <p:cNvPr id="3" name="Notes Placeholder 2"/>
          <p:cNvSpPr>
            <a:spLocks noGrp="1"/>
          </p:cNvSpPr>
          <p:nvPr>
            <p:ph type="body" idx="1"/>
          </p:nvPr>
        </p:nvSpPr>
        <p:spPr>
          <a:xfrm>
            <a:off x="457199" y="4560570"/>
            <a:ext cx="6400799" cy="4320540"/>
          </a:xfrm>
        </p:spPr>
        <p:txBody>
          <a:bodyPr/>
          <a:lstStyle/>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There are five steps in advance care planning. I’m going to share information from the </a:t>
            </a:r>
            <a:r>
              <a:rPr lang="en-US" kern="100" dirty="0" err="1">
                <a:latin typeface="Aptos" panose="020B0004020202020204" pitchFamily="34" charset="0"/>
                <a:ea typeface="Aptos" panose="020B0004020202020204" pitchFamily="34" charset="0"/>
                <a:cs typeface="Times New Roman" panose="02020603050405020304" pitchFamily="18" charset="0"/>
              </a:rPr>
              <a:t>MyHealthAlberta</a:t>
            </a:r>
            <a:r>
              <a:rPr lang="en-US" kern="100" dirty="0">
                <a:latin typeface="Aptos" panose="020B0004020202020204" pitchFamily="34" charset="0"/>
                <a:ea typeface="Aptos" panose="020B0004020202020204" pitchFamily="34" charset="0"/>
                <a:cs typeface="Times New Roman" panose="02020603050405020304" pitchFamily="18" charset="0"/>
              </a:rPr>
              <a:t> website about the five steps.</a:t>
            </a:r>
          </a:p>
          <a:p>
            <a:pPr marL="362448" indent="-362448">
              <a:lnSpc>
                <a:spcPct val="107000"/>
              </a:lnSpc>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The first step is to think about your values. Take some time to reflect on your life and what matters most to you. </a:t>
            </a:r>
          </a:p>
          <a:p>
            <a:pPr marL="362448" indent="-362448">
              <a:lnSpc>
                <a:spcPct val="107000"/>
              </a:lnSpc>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The second step is to learn about your health. Talk to your healthcare provider and ask questions.</a:t>
            </a:r>
          </a:p>
          <a:p>
            <a:pPr marL="362448" indent="-362448">
              <a:lnSpc>
                <a:spcPct val="107000"/>
              </a:lnSpc>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Step three is to choose an agent, someone to make health and personal decisions for you if you were ever too sick or injured to make your own decisions. </a:t>
            </a:r>
          </a:p>
          <a:p>
            <a:pPr marL="362448" indent="-362448">
              <a:lnSpc>
                <a:spcPct val="107000"/>
              </a:lnSpc>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Step four is to communicate your wishes to the people you trust and your healthcare team.</a:t>
            </a:r>
          </a:p>
          <a:p>
            <a:pPr marL="362448" indent="-362448">
              <a:lnSpc>
                <a:spcPct val="107000"/>
              </a:lnSpc>
              <a:spcAft>
                <a:spcPts val="845"/>
              </a:spcAft>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The last step is to specify your agent and your wishes in a legal document called a personal directive.</a:t>
            </a:r>
          </a:p>
          <a:p>
            <a:pPr>
              <a:lnSpc>
                <a:spcPct val="107000"/>
              </a:lnSpc>
              <a:spcAft>
                <a:spcPts val="845"/>
              </a:spcAft>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defTabSz="948507">
              <a:lnSpc>
                <a:spcPct val="107000"/>
              </a:lnSpc>
              <a:spcAft>
                <a:spcPts val="845"/>
              </a:spcAft>
              <a:defRPr/>
            </a:pPr>
            <a:r>
              <a:rPr lang="en-US" b="1" kern="100" dirty="0">
                <a:latin typeface="Aptos" panose="020B0004020202020204" pitchFamily="34" charset="0"/>
                <a:ea typeface="Aptos" panose="020B0004020202020204" pitchFamily="34" charset="0"/>
                <a:cs typeface="Times New Roman" panose="02020603050405020304" pitchFamily="18" charset="0"/>
              </a:rPr>
              <a:t>Reference: </a:t>
            </a:r>
            <a:r>
              <a:rPr lang="en-US" kern="100" dirty="0">
                <a:latin typeface="Aptos" panose="020B0004020202020204" pitchFamily="34" charset="0"/>
                <a:ea typeface="Aptos" panose="020B0004020202020204" pitchFamily="34" charset="0"/>
                <a:cs typeface="Times New Roman" panose="02020603050405020304" pitchFamily="18" charset="0"/>
                <a:hlinkClick r:id="rId3"/>
              </a:rPr>
              <a:t>https://myhealth.alberta.ca/Health/Pages/advance-care-planning.aspx</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defTabSz="948507">
              <a:lnSpc>
                <a:spcPct val="107000"/>
              </a:lnSpc>
              <a:spcAft>
                <a:spcPts val="845"/>
              </a:spcAft>
              <a:defRPr/>
            </a:pPr>
            <a:r>
              <a:rPr lang="en-US" dirty="0">
                <a:hlinkClick r:id="rId3"/>
              </a:rPr>
              <a:t>Advance Care Planning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defTabSz="948507">
              <a:lnSpc>
                <a:spcPct val="107000"/>
              </a:lnSpc>
              <a:spcAft>
                <a:spcPts val="845"/>
              </a:spcAft>
              <a:defRPr/>
            </a:pPr>
            <a:r>
              <a:rPr lang="en-US" kern="100" dirty="0">
                <a:latin typeface="Aptos" panose="020B0004020202020204" pitchFamily="34" charset="0"/>
                <a:ea typeface="Aptos" panose="020B0004020202020204" pitchFamily="34" charset="0"/>
                <a:cs typeface="Times New Roman" panose="02020603050405020304" pitchFamily="18" charset="0"/>
              </a:rPr>
              <a:t> Now let’s go through each of the five steps in more detail.</a:t>
            </a:r>
          </a:p>
        </p:txBody>
      </p:sp>
    </p:spTree>
    <p:extLst>
      <p:ext uri="{BB962C8B-B14F-4D97-AF65-F5344CB8AC3E}">
        <p14:creationId xmlns:p14="http://schemas.microsoft.com/office/powerpoint/2010/main" val="2084005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a:prstGeom prst="rect">
            <a:avLst/>
          </a:prstGeom>
        </p:spPr>
      </p:sp>
      <p:sp>
        <p:nvSpPr>
          <p:cNvPr id="3" name="Notes Placeholder 2"/>
          <p:cNvSpPr>
            <a:spLocks noGrp="1"/>
          </p:cNvSpPr>
          <p:nvPr>
            <p:ph type="body" idx="1"/>
          </p:nvPr>
        </p:nvSpPr>
        <p:spPr>
          <a:xfrm>
            <a:off x="457200" y="4560570"/>
            <a:ext cx="6400800" cy="4320540"/>
          </a:xfrm>
        </p:spPr>
        <p:txBody>
          <a:bodyPr/>
          <a:lstStyle/>
          <a:p>
            <a:pPr algn="l" defTabSz="966529" rtl="0">
              <a:defRPr/>
            </a:pPr>
            <a:r>
              <a:rPr lang="en-US" dirty="0">
                <a:solidFill>
                  <a:schemeClr val="tx1"/>
                </a:solidFill>
                <a:latin typeface="Avenir LT Std 55 Roman"/>
              </a:rPr>
              <a:t>Step one is to think about your personal values and preferences. This step involves asking, “what matters most?” What’s important to you in your life and in your health?</a:t>
            </a:r>
          </a:p>
          <a:p>
            <a:pPr algn="l" defTabSz="966529" rtl="0">
              <a:defRPr/>
            </a:pPr>
            <a:endParaRPr lang="en-US" dirty="0">
              <a:solidFill>
                <a:schemeClr val="tx1"/>
              </a:solidFill>
              <a:latin typeface="Avenir LT Std 55 Roman"/>
            </a:endParaRPr>
          </a:p>
          <a:p>
            <a:pPr algn="l" defTabSz="966529" rtl="0">
              <a:defRPr/>
            </a:pPr>
            <a:r>
              <a:rPr lang="en-US" dirty="0">
                <a:solidFill>
                  <a:schemeClr val="tx1"/>
                </a:solidFill>
                <a:latin typeface="Avenir LT Std 55 Roman"/>
              </a:rPr>
              <a:t>On this slide you see some questions to help you get started. These questions are taken from a workbook called My Wishes Alberta that you’ll find in your Starter Kit. If you want to pull that out, we’re going to take a few minutes to ponder the questions you see on this slide, which are found on pages 4-6 of the workbook. I invite you to start writing down your answers in your workbook. After a few minutes there will be an opportunity to share.</a:t>
            </a:r>
          </a:p>
          <a:p>
            <a:pPr algn="l" defTabSz="966529" rtl="0">
              <a:defRPr/>
            </a:pPr>
            <a:endParaRPr lang="en-US" dirty="0">
              <a:solidFill>
                <a:schemeClr val="tx1"/>
              </a:solidFill>
              <a:latin typeface="Avenir LT Std 55 Roman"/>
            </a:endParaRPr>
          </a:p>
          <a:p>
            <a:pPr algn="l" defTabSz="966529" rtl="0">
              <a:defRPr/>
            </a:pPr>
            <a:r>
              <a:rPr lang="en-US" dirty="0">
                <a:solidFill>
                  <a:schemeClr val="tx1"/>
                </a:solidFill>
                <a:latin typeface="Avenir LT Std 55 Roman"/>
              </a:rPr>
              <a:t>(Give the participants a few minutes to reflect and write down their thoughts, then invite a few minutes of sharing and discussion.)</a:t>
            </a:r>
          </a:p>
          <a:p>
            <a:pPr algn="l" defTabSz="966529" rtl="0">
              <a:defRPr/>
            </a:pPr>
            <a:endParaRPr lang="en-US" dirty="0">
              <a:solidFill>
                <a:schemeClr val="tx1"/>
              </a:solidFill>
              <a:latin typeface="Avenir LT Std 55 Roman"/>
            </a:endParaRPr>
          </a:p>
          <a:p>
            <a:pPr algn="l" defTabSz="966529" rtl="0">
              <a:defRPr/>
            </a:pPr>
            <a:r>
              <a:rPr lang="en-US" dirty="0">
                <a:solidFill>
                  <a:schemeClr val="tx1"/>
                </a:solidFill>
                <a:latin typeface="Avenir LT Std 55 Roman"/>
              </a:rPr>
              <a:t>Thanks for sharing your thoughts. </a:t>
            </a:r>
            <a:r>
              <a:rPr lang="en-US" sz="1800" dirty="0">
                <a:effectLst/>
                <a:latin typeface="Aptos" panose="020B0004020202020204" pitchFamily="34" charset="0"/>
                <a:ea typeface="Aptos" panose="020B0004020202020204" pitchFamily="34" charset="0"/>
                <a:cs typeface="Aptos" panose="020B0004020202020204" pitchFamily="34" charset="0"/>
              </a:rPr>
              <a:t>What matters most to each of you/us varies’</a:t>
            </a:r>
            <a:r>
              <a:rPr lang="en-US" dirty="0">
                <a:solidFill>
                  <a:schemeClr val="tx1"/>
                </a:solidFill>
                <a:latin typeface="Avenir LT Std 55 Roman"/>
              </a:rPr>
              <a:t>, It might involve family, work, holidays, traditions, where we live, what we like to eat, what we love to do.</a:t>
            </a:r>
          </a:p>
          <a:p>
            <a:pPr algn="l" defTabSz="966529" rtl="0">
              <a:defRPr/>
            </a:pPr>
            <a:endParaRPr lang="en-US" dirty="0">
              <a:solidFill>
                <a:schemeClr val="tx1"/>
              </a:solidFill>
              <a:latin typeface="Avenir LT Std 55 Roman"/>
            </a:endParaRPr>
          </a:p>
          <a:p>
            <a:pPr algn="l" defTabSz="966529" rtl="0">
              <a:defRPr/>
            </a:pPr>
            <a:r>
              <a:rPr lang="en-US" dirty="0">
                <a:solidFill>
                  <a:schemeClr val="tx1"/>
                </a:solidFill>
                <a:latin typeface="Avenir LT Std 55 Roman"/>
              </a:rPr>
              <a:t>Knowing what matters most to us can play a huge part in helping to make our lives worthwhile now, as well as help prepare us for future decisions.</a:t>
            </a:r>
          </a:p>
          <a:p>
            <a:pPr algn="l" defTabSz="966529" rtl="0">
              <a:defRPr/>
            </a:pPr>
            <a:endParaRPr lang="en-US" dirty="0">
              <a:solidFill>
                <a:schemeClr val="tx1"/>
              </a:solidFill>
              <a:latin typeface="Avenir LT Std 55 Roman"/>
            </a:endParaRPr>
          </a:p>
          <a:p>
            <a:pPr algn="l" defTabSz="966529" rtl="0">
              <a:defRPr/>
            </a:pPr>
            <a:r>
              <a:rPr lang="en-US" dirty="0">
                <a:solidFill>
                  <a:schemeClr val="tx1"/>
                </a:solidFill>
                <a:latin typeface="Avenir LT Std 55 Roman"/>
              </a:rPr>
              <a:t>I invite you to spend more time completing the My Wishes Alberta workbook at home to help you with the “think” step. It’s also a valuable tool to help you start conversations with the people close to you about what matters to you and to them. </a:t>
            </a:r>
          </a:p>
        </p:txBody>
      </p:sp>
    </p:spTree>
    <p:extLst>
      <p:ext uri="{BB962C8B-B14F-4D97-AF65-F5344CB8AC3E}">
        <p14:creationId xmlns:p14="http://schemas.microsoft.com/office/powerpoint/2010/main" val="2074544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a:prstGeom prst="rect">
            <a:avLst/>
          </a:prstGeom>
        </p:spPr>
      </p:sp>
      <p:sp>
        <p:nvSpPr>
          <p:cNvPr id="3" name="Notes Placeholder 2"/>
          <p:cNvSpPr>
            <a:spLocks noGrp="1"/>
          </p:cNvSpPr>
          <p:nvPr>
            <p:ph type="body" idx="1"/>
          </p:nvPr>
        </p:nvSpPr>
        <p:spPr>
          <a:xfrm>
            <a:off x="457199" y="4560570"/>
            <a:ext cx="6400799" cy="4320540"/>
          </a:xfrm>
        </p:spPr>
        <p:txBody>
          <a:bodyPr/>
          <a:lstStyle/>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Step two is to learn about your own health. This involves questions such as:</a:t>
            </a:r>
          </a:p>
          <a:p>
            <a:pPr marL="177845" indent="-177845">
              <a:lnSpc>
                <a:spcPct val="107000"/>
              </a:lnSpc>
              <a:spcAft>
                <a:spcPts val="845"/>
              </a:spcAft>
              <a:buFontTx/>
              <a:buChar char="-"/>
            </a:pPr>
            <a:r>
              <a:rPr lang="en-US" kern="100" dirty="0">
                <a:latin typeface="Aptos" panose="020B0004020202020204" pitchFamily="34" charset="0"/>
                <a:ea typeface="Aptos" panose="020B0004020202020204" pitchFamily="34" charset="0"/>
                <a:cs typeface="Times New Roman" panose="02020603050405020304" pitchFamily="18" charset="0"/>
              </a:rPr>
              <a:t>Do I have a health concern?</a:t>
            </a:r>
          </a:p>
          <a:p>
            <a:pPr marL="177845" indent="-177845">
              <a:lnSpc>
                <a:spcPct val="107000"/>
              </a:lnSpc>
              <a:spcAft>
                <a:spcPts val="845"/>
              </a:spcAft>
              <a:buFontTx/>
              <a:buChar char="-"/>
            </a:pPr>
            <a:r>
              <a:rPr lang="en-US" kern="100" dirty="0">
                <a:latin typeface="Aptos" panose="020B0004020202020204" pitchFamily="34" charset="0"/>
                <a:ea typeface="Aptos" panose="020B0004020202020204" pitchFamily="34" charset="0"/>
                <a:cs typeface="Times New Roman" panose="02020603050405020304" pitchFamily="18" charset="0"/>
              </a:rPr>
              <a:t>What treatments are available? What are the side effects of those treatments?</a:t>
            </a:r>
          </a:p>
          <a:p>
            <a:pPr marL="177845" indent="-177845">
              <a:lnSpc>
                <a:spcPct val="107000"/>
              </a:lnSpc>
              <a:spcAft>
                <a:spcPts val="845"/>
              </a:spcAft>
              <a:buFontTx/>
              <a:buChar char="-"/>
            </a:pPr>
            <a:r>
              <a:rPr lang="en-US" kern="100" dirty="0">
                <a:latin typeface="Aptos" panose="020B0004020202020204" pitchFamily="34" charset="0"/>
                <a:ea typeface="Aptos" panose="020B0004020202020204" pitchFamily="34" charset="0"/>
                <a:cs typeface="Times New Roman" panose="02020603050405020304" pitchFamily="18" charset="0"/>
              </a:rPr>
              <a:t>If I have a health concern, what can I expect now and in the future? </a:t>
            </a:r>
          </a:p>
          <a:p>
            <a:pPr marL="177845" indent="-177845">
              <a:lnSpc>
                <a:spcPct val="107000"/>
              </a:lnSpc>
              <a:spcAft>
                <a:spcPts val="845"/>
              </a:spcAft>
              <a:buFontTx/>
              <a:buChar char="-"/>
            </a:pPr>
            <a:r>
              <a:rPr lang="en-US" kern="100" dirty="0">
                <a:latin typeface="Aptos" panose="020B0004020202020204" pitchFamily="34" charset="0"/>
                <a:ea typeface="Aptos" panose="020B0004020202020204" pitchFamily="34" charset="0"/>
                <a:cs typeface="Times New Roman" panose="02020603050405020304" pitchFamily="18" charset="0"/>
              </a:rPr>
              <a:t>How can I prepare for what might come next? Are there future decisions I may need to make? </a:t>
            </a:r>
          </a:p>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Talk to your doctor or nurse practitioner about these questions.</a:t>
            </a:r>
          </a:p>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rPr>
              <a:t>In your Starter Kit, there is a document called “Advance Care Planning Checklist.” It contains the URL for a website that can help you find a primary care provider if you don’t have one.</a:t>
            </a:r>
          </a:p>
          <a:p>
            <a:pPr>
              <a:lnSpc>
                <a:spcPct val="107000"/>
              </a:lnSpc>
              <a:spcAft>
                <a:spcPts val="845"/>
              </a:spcAft>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5"/>
              </a:spcAft>
            </a:pPr>
            <a:r>
              <a:rPr lang="en-US" b="1" kern="100" dirty="0">
                <a:latin typeface="Aptos" panose="020B0004020202020204" pitchFamily="34" charset="0"/>
                <a:ea typeface="Aptos" panose="020B0004020202020204" pitchFamily="34" charset="0"/>
                <a:cs typeface="Times New Roman" panose="02020603050405020304" pitchFamily="18" charset="0"/>
              </a:rPr>
              <a:t>References: </a:t>
            </a:r>
          </a:p>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hlinkClick r:id="rId3"/>
              </a:rPr>
              <a:t>https://myhealth.alberta.ca/HealthTopics/Advance-Care-Planning</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45"/>
              </a:spcAft>
            </a:pPr>
            <a:r>
              <a:rPr lang="en-US" kern="100" dirty="0">
                <a:latin typeface="Aptos" panose="020B0004020202020204" pitchFamily="34" charset="0"/>
                <a:ea typeface="Aptos" panose="020B0004020202020204" pitchFamily="34" charset="0"/>
                <a:cs typeface="Times New Roman" panose="02020603050405020304" pitchFamily="18" charset="0"/>
                <a:hlinkClick r:id="rId4"/>
              </a:rPr>
              <a:t>https://www.canada.ca/en/health-canada/services/publications/health-system-services/what-do-when-facing-serious-illness-3-sets-questions-ask-your-health-care-team.html</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45"/>
              </a:spcAft>
            </a:pPr>
            <a:endParaRPr lang="en-US"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85493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1524000" y="1122362"/>
            <a:ext cx="9144000" cy="2387601"/>
          </a:xfrm>
          <a:prstGeom prst="rect">
            <a:avLst/>
          </a:prstGeom>
        </p:spPr>
        <p:txBody>
          <a:bodyPr anchor="b"/>
          <a:lstStyle>
            <a:lvl1pPr algn="ctr">
              <a:defRPr sz="6000"/>
            </a:lvl1pPr>
          </a:lstStyle>
          <a:p>
            <a:r>
              <a:t>Click to edit Master title style</a:t>
            </a:r>
          </a:p>
        </p:txBody>
      </p:sp>
      <p:sp>
        <p:nvSpPr>
          <p:cNvPr id="12" name="Shape 12"/>
          <p:cNvSpPr>
            <a:spLocks noGrp="1"/>
          </p:cNvSpPr>
          <p:nvPr>
            <p:ph type="body" sz="quarter" idx="1"/>
          </p:nvPr>
        </p:nvSpPr>
        <p:spPr>
          <a:xfrm>
            <a:off x="1524000" y="3602037"/>
            <a:ext cx="9144000" cy="1655765"/>
          </a:xfrm>
          <a:prstGeom prst="rect">
            <a:avLst/>
          </a:prstGeom>
        </p:spPr>
        <p:txBody>
          <a:bodyPr/>
          <a:lstStyle>
            <a:lvl1pPr marL="0" indent="0" algn="ctr">
              <a:buSzTx/>
              <a:buFontTx/>
              <a:buNone/>
              <a:defRPr sz="2400"/>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Click to edit Master title style</a:t>
            </a:r>
          </a:p>
        </p:txBody>
      </p:sp>
      <p:sp>
        <p:nvSpPr>
          <p:cNvPr id="93" name="Shape 93"/>
          <p:cNvSpPr>
            <a:spLocks noGrp="1"/>
          </p:cNvSpPr>
          <p:nvPr>
            <p:ph type="body" idx="1"/>
          </p:nvPr>
        </p:nvSpPr>
        <p:spPr>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8724900" y="365125"/>
            <a:ext cx="2628900" cy="5811838"/>
          </a:xfrm>
          <a:prstGeom prst="rect">
            <a:avLst/>
          </a:prstGeom>
        </p:spPr>
        <p:txBody>
          <a:bodyPr/>
          <a:lstStyle/>
          <a:p>
            <a:r>
              <a:t>Click to edit Master title style</a:t>
            </a:r>
          </a:p>
        </p:txBody>
      </p:sp>
      <p:sp>
        <p:nvSpPr>
          <p:cNvPr id="102" name="Shape 102"/>
          <p:cNvSpPr>
            <a:spLocks noGrp="1"/>
          </p:cNvSpPr>
          <p:nvPr>
            <p:ph type="body" idx="1"/>
          </p:nvPr>
        </p:nvSpPr>
        <p:spPr>
          <a:xfrm>
            <a:off x="838200" y="365125"/>
            <a:ext cx="7734300" cy="5811838"/>
          </a:xfrm>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Click to edit Master title style</a:t>
            </a:r>
          </a:p>
        </p:txBody>
      </p:sp>
      <p:sp>
        <p:nvSpPr>
          <p:cNvPr id="21" name="Shape 21"/>
          <p:cNvSpPr>
            <a:spLocks noGrp="1"/>
          </p:cNvSpPr>
          <p:nvPr>
            <p:ph type="body" idx="1"/>
          </p:nvPr>
        </p:nvSpPr>
        <p:spPr>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831850" y="1709738"/>
            <a:ext cx="10515600" cy="2852737"/>
          </a:xfrm>
          <a:prstGeom prst="rect">
            <a:avLst/>
          </a:prstGeom>
        </p:spPr>
        <p:txBody>
          <a:bodyPr anchor="b"/>
          <a:lstStyle>
            <a:lvl1pPr>
              <a:defRPr sz="6000"/>
            </a:lvl1pPr>
          </a:lstStyle>
          <a:p>
            <a:r>
              <a:t>Click to edit Master title style</a:t>
            </a:r>
          </a:p>
        </p:txBody>
      </p:sp>
      <p:sp>
        <p:nvSpPr>
          <p:cNvPr id="30" name="Shape 30"/>
          <p:cNvSpPr>
            <a:spLocks noGrp="1"/>
          </p:cNvSpPr>
          <p:nvPr>
            <p:ph type="body" sz="quarter" idx="1"/>
          </p:nvPr>
        </p:nvSpPr>
        <p:spPr>
          <a:xfrm>
            <a:off x="831850" y="4589462"/>
            <a:ext cx="10515600" cy="1500190"/>
          </a:xfrm>
          <a:prstGeom prst="rect">
            <a:avLst/>
          </a:prstGeom>
        </p:spPr>
        <p:txBody>
          <a:bodyPr/>
          <a:lstStyle>
            <a:lvl1pPr marL="0" indent="0">
              <a:buSzTx/>
              <a:buFontTx/>
              <a:buNone/>
              <a:defRPr sz="2400">
                <a:solidFill>
                  <a:srgbClr val="888888"/>
                </a:solidFill>
              </a:defRPr>
            </a:lvl1pPr>
          </a:lstStyle>
          <a:p>
            <a:r>
              <a:t>Click to edit Master text styles</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Click to edit Master title style</a:t>
            </a:r>
          </a:p>
        </p:txBody>
      </p:sp>
      <p:sp>
        <p:nvSpPr>
          <p:cNvPr id="39" name="Shape 39"/>
          <p:cNvSpPr>
            <a:spLocks noGrp="1"/>
          </p:cNvSpPr>
          <p:nvPr>
            <p:ph type="body" sz="half" idx="1"/>
          </p:nvPr>
        </p:nvSpPr>
        <p:spPr>
          <a:xfrm>
            <a:off x="838200" y="1825625"/>
            <a:ext cx="5181600" cy="4351338"/>
          </a:xfrm>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xfrm>
            <a:off x="839787" y="365125"/>
            <a:ext cx="10515601" cy="1325563"/>
          </a:xfrm>
          <a:prstGeom prst="rect">
            <a:avLst/>
          </a:prstGeom>
        </p:spPr>
        <p:txBody>
          <a:bodyPr/>
          <a:lstStyle/>
          <a:p>
            <a:r>
              <a:t>Click to edit Master title style</a:t>
            </a:r>
          </a:p>
        </p:txBody>
      </p:sp>
      <p:sp>
        <p:nvSpPr>
          <p:cNvPr id="48" name="Shape 48"/>
          <p:cNvSpPr>
            <a:spLocks noGrp="1"/>
          </p:cNvSpPr>
          <p:nvPr>
            <p:ph type="body" sz="quarter" idx="1"/>
          </p:nvPr>
        </p:nvSpPr>
        <p:spPr>
          <a:xfrm>
            <a:off x="839787" y="1681163"/>
            <a:ext cx="5157790" cy="823915"/>
          </a:xfrm>
          <a:prstGeom prst="rect">
            <a:avLst/>
          </a:prstGeom>
        </p:spPr>
        <p:txBody>
          <a:bodyPr anchor="b"/>
          <a:lstStyle>
            <a:lvl1pPr marL="0" indent="0">
              <a:buSzTx/>
              <a:buFontTx/>
              <a:buNone/>
              <a:defRPr sz="2400" b="1"/>
            </a:lvl1pPr>
          </a:lstStyle>
          <a:p>
            <a:r>
              <a:t>Click to edit Master text styles</a:t>
            </a:r>
          </a:p>
        </p:txBody>
      </p:sp>
      <p:sp>
        <p:nvSpPr>
          <p:cNvPr id="49" name="Shape 49"/>
          <p:cNvSpPr>
            <a:spLocks noGrp="1"/>
          </p:cNvSpPr>
          <p:nvPr>
            <p:ph type="body" sz="quarter" idx="13"/>
          </p:nvPr>
        </p:nvSpPr>
        <p:spPr>
          <a:xfrm>
            <a:off x="6172200" y="1681163"/>
            <a:ext cx="5183188" cy="823914"/>
          </a:xfrm>
          <a:prstGeom prst="rect">
            <a:avLst/>
          </a:prstGeom>
        </p:spPr>
        <p:txBody>
          <a:bodyPr anchor="b"/>
          <a:lstStyle/>
          <a:p>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Click to edit Master title style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839787" y="457200"/>
            <a:ext cx="3932240" cy="1600200"/>
          </a:xfrm>
          <a:prstGeom prst="rect">
            <a:avLst/>
          </a:prstGeom>
        </p:spPr>
        <p:txBody>
          <a:bodyPr anchor="b"/>
          <a:lstStyle>
            <a:lvl1pPr>
              <a:defRPr sz="3200"/>
            </a:lvl1pPr>
          </a:lstStyle>
          <a:p>
            <a:r>
              <a:t>Click to edit Master title style</a:t>
            </a:r>
          </a:p>
        </p:txBody>
      </p:sp>
      <p:sp>
        <p:nvSpPr>
          <p:cNvPr id="73" name="Shape 73"/>
          <p:cNvSpPr>
            <a:spLocks noGrp="1"/>
          </p:cNvSpPr>
          <p:nvPr>
            <p:ph type="body" sz="half" idx="1"/>
          </p:nvPr>
        </p:nvSpPr>
        <p:spPr>
          <a:xfrm>
            <a:off x="5183187" y="987425"/>
            <a:ext cx="6172203"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Click to edit Master text styles</a:t>
            </a:r>
          </a:p>
          <a:p>
            <a:pPr lvl="1"/>
            <a:r>
              <a:t>Second level</a:t>
            </a:r>
          </a:p>
          <a:p>
            <a:pPr lvl="2"/>
            <a:r>
              <a:t>Third level</a:t>
            </a:r>
          </a:p>
          <a:p>
            <a:pPr lvl="3"/>
            <a:r>
              <a:t>Fourth level</a:t>
            </a:r>
          </a:p>
          <a:p>
            <a:pPr lvl="4"/>
            <a:r>
              <a:t>Fifth level</a:t>
            </a:r>
          </a:p>
        </p:txBody>
      </p:sp>
      <p:sp>
        <p:nvSpPr>
          <p:cNvPr id="74" name="Shape 74"/>
          <p:cNvSpPr>
            <a:spLocks noGrp="1"/>
          </p:cNvSpPr>
          <p:nvPr>
            <p:ph type="body" sz="quarter" idx="13"/>
          </p:nvPr>
        </p:nvSpPr>
        <p:spPr>
          <a:xfrm>
            <a:off x="839786" y="2057400"/>
            <a:ext cx="3932242" cy="3811588"/>
          </a:xfrm>
          <a:prstGeom prst="rect">
            <a:avLst/>
          </a:prstGeom>
        </p:spPr>
        <p:txBody>
          <a:bodyPr/>
          <a:lstStyle/>
          <a:p>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839787" y="457200"/>
            <a:ext cx="3932240" cy="1600200"/>
          </a:xfrm>
          <a:prstGeom prst="rect">
            <a:avLst/>
          </a:prstGeom>
        </p:spPr>
        <p:txBody>
          <a:bodyPr anchor="b"/>
          <a:lstStyle>
            <a:lvl1pPr>
              <a:defRPr sz="3200"/>
            </a:lvl1pPr>
          </a:lstStyle>
          <a:p>
            <a:r>
              <a:t>Click to edit Master title style</a:t>
            </a:r>
          </a:p>
        </p:txBody>
      </p:sp>
      <p:sp>
        <p:nvSpPr>
          <p:cNvPr id="83" name="Shape 83"/>
          <p:cNvSpPr>
            <a:spLocks noGrp="1"/>
          </p:cNvSpPr>
          <p:nvPr>
            <p:ph type="pic" sz="half" idx="13"/>
          </p:nvPr>
        </p:nvSpPr>
        <p:spPr>
          <a:xfrm>
            <a:off x="5183187" y="987425"/>
            <a:ext cx="6172203" cy="4873625"/>
          </a:xfrm>
          <a:prstGeom prst="rect">
            <a:avLst/>
          </a:prstGeom>
        </p:spPr>
        <p:txBody>
          <a:bodyPr lIns="91439" tIns="45719" rIns="91439" bIns="45719">
            <a:noAutofit/>
          </a:bodyPr>
          <a:lstStyle/>
          <a:p>
            <a:endParaRPr/>
          </a:p>
        </p:txBody>
      </p:sp>
      <p:sp>
        <p:nvSpPr>
          <p:cNvPr id="84" name="Shape 84"/>
          <p:cNvSpPr>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stStyle>
          <a:p>
            <a:r>
              <a:t>Click to edit Master text styles</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Click to edit Master title style</a:t>
            </a:r>
          </a:p>
        </p:txBody>
      </p:sp>
      <p:sp>
        <p:nvSpPr>
          <p:cNvPr id="3" name="Shape 3"/>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Click to edit Master text styles</a:t>
            </a:r>
          </a:p>
          <a:p>
            <a:pPr lvl="1"/>
            <a:r>
              <a:t>Second level</a:t>
            </a:r>
          </a:p>
          <a:p>
            <a:pPr lvl="2"/>
            <a:r>
              <a:t>Third level</a:t>
            </a:r>
          </a:p>
          <a:p>
            <a:pPr lvl="3"/>
            <a:r>
              <a:t>Fourth level</a:t>
            </a:r>
          </a:p>
          <a:p>
            <a:pPr lvl="4"/>
            <a:r>
              <a:t>Fifth level</a:t>
            </a:r>
          </a:p>
        </p:txBody>
      </p:sp>
      <p:sp>
        <p:nvSpPr>
          <p:cNvPr id="4" name="Shape 4"/>
          <p:cNvSpPr>
            <a:spLocks noGrp="1"/>
          </p:cNvSpPr>
          <p:nvPr>
            <p:ph type="sldNum" sz="quarter" idx="2"/>
          </p:nvPr>
        </p:nvSpPr>
        <p:spPr>
          <a:xfrm>
            <a:off x="11089823" y="6404294"/>
            <a:ext cx="263978" cy="269237"/>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0.jpeg"/><Relationship Id="rId4" Type="http://schemas.openxmlformats.org/officeDocument/2006/relationships/image" Target="../media/image9.jpe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3.jpe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4.jpeg"/><Relationship Id="rId5" Type="http://schemas.openxmlformats.org/officeDocument/2006/relationships/image" Target="../media/image3.png"/><Relationship Id="rId10" Type="http://schemas.openxmlformats.org/officeDocument/2006/relationships/image" Target="../media/image33.jpe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hsZ287okI8c?feature=oembed" TargetMode="External"/><Relationship Id="rId6" Type="http://schemas.openxmlformats.org/officeDocument/2006/relationships/image" Target="../media/image16.jpeg"/><Relationship Id="rId5" Type="http://schemas.openxmlformats.org/officeDocument/2006/relationships/image" Target="../media/image8.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3.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1.jpeg" descr="Background pattern&#10;&#10;Description automatically generated"/>
          <p:cNvPicPr>
            <a:picLocks noChangeAspect="1"/>
          </p:cNvPicPr>
          <p:nvPr/>
        </p:nvPicPr>
        <p:blipFill>
          <a:blip r:embed="rId3"/>
          <a:stretch>
            <a:fillRect/>
          </a:stretch>
        </p:blipFill>
        <p:spPr>
          <a:xfrm>
            <a:off x="-1530809" y="0"/>
            <a:ext cx="14089342" cy="6885238"/>
          </a:xfrm>
          <a:prstGeom prst="rect">
            <a:avLst/>
          </a:prstGeom>
          <a:ln w="12700">
            <a:miter lim="400000"/>
          </a:ln>
        </p:spPr>
      </p:pic>
      <p:sp>
        <p:nvSpPr>
          <p:cNvPr id="113" name="Shape 113"/>
          <p:cNvSpPr/>
          <p:nvPr/>
        </p:nvSpPr>
        <p:spPr>
          <a:xfrm>
            <a:off x="138895" y="4860921"/>
            <a:ext cx="10788061" cy="12776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14" name="Shape 114"/>
          <p:cNvSpPr/>
          <p:nvPr/>
        </p:nvSpPr>
        <p:spPr>
          <a:xfrm>
            <a:off x="544010" y="1398309"/>
            <a:ext cx="8162433" cy="341631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7200">
                <a:solidFill>
                  <a:srgbClr val="FFFFFF"/>
                </a:solidFill>
                <a:latin typeface="Avenir LT Std 65 Medium"/>
                <a:ea typeface="Avenir LT Std 65 Medium"/>
                <a:cs typeface="Avenir LT Std 65 Medium"/>
                <a:sym typeface="Avenir LT Std 65 Medium"/>
              </a:defRPr>
            </a:pPr>
            <a:endParaRPr/>
          </a:p>
          <a:p>
            <a:pPr>
              <a:defRPr sz="7200">
                <a:solidFill>
                  <a:srgbClr val="FFFFFF"/>
                </a:solidFill>
                <a:latin typeface="Avenir LT Std 65 Medium"/>
                <a:ea typeface="Avenir LT Std 65 Medium"/>
                <a:cs typeface="Avenir LT Std 65 Medium"/>
                <a:sym typeface="Avenir LT Std 65 Medium"/>
              </a:defRPr>
            </a:pPr>
            <a:endParaRPr/>
          </a:p>
          <a:p>
            <a:pPr>
              <a:defRPr sz="7200">
                <a:solidFill>
                  <a:srgbClr val="FFFFFF"/>
                </a:solidFill>
                <a:latin typeface="Avenir LT Std 65 Medium"/>
                <a:ea typeface="Avenir LT Std 65 Medium"/>
                <a:cs typeface="Avenir LT Std 65 Medium"/>
                <a:sym typeface="Avenir LT Std 65 Medium"/>
              </a:defRPr>
            </a:pPr>
            <a:r>
              <a:rPr lang="en-US"/>
              <a:t>Plan Ahead Alberta</a:t>
            </a:r>
            <a:endParaRPr/>
          </a:p>
        </p:txBody>
      </p:sp>
      <p:pic>
        <p:nvPicPr>
          <p:cNvPr id="116" name="image1.png" descr="Shape, circle&#10;&#10;Description automatically generated"/>
          <p:cNvPicPr>
            <a:picLocks noChangeAspect="1"/>
          </p:cNvPicPr>
          <p:nvPr/>
        </p:nvPicPr>
        <p:blipFill>
          <a:blip r:embed="rId4"/>
          <a:stretch>
            <a:fillRect/>
          </a:stretch>
        </p:blipFill>
        <p:spPr>
          <a:xfrm>
            <a:off x="9132661" y="1302501"/>
            <a:ext cx="860388" cy="525035"/>
          </a:xfrm>
          <a:prstGeom prst="rect">
            <a:avLst/>
          </a:prstGeom>
          <a:ln w="12700">
            <a:miter lim="400000"/>
          </a:ln>
        </p:spPr>
      </p:pic>
      <p:pic>
        <p:nvPicPr>
          <p:cNvPr id="117" name="image2.png" descr="Icon&#10;&#10;Description automatically generated"/>
          <p:cNvPicPr>
            <a:picLocks noChangeAspect="1"/>
          </p:cNvPicPr>
          <p:nvPr/>
        </p:nvPicPr>
        <p:blipFill>
          <a:blip r:embed="rId5"/>
          <a:stretch>
            <a:fillRect/>
          </a:stretch>
        </p:blipFill>
        <p:spPr>
          <a:xfrm>
            <a:off x="9151208" y="3832888"/>
            <a:ext cx="1123443" cy="715428"/>
          </a:xfrm>
          <a:prstGeom prst="rect">
            <a:avLst/>
          </a:prstGeom>
          <a:ln w="12700">
            <a:miter lim="400000"/>
          </a:ln>
        </p:spPr>
      </p:pic>
      <p:pic>
        <p:nvPicPr>
          <p:cNvPr id="118" name="image3.png" descr="Icon&#10;&#10;Description automatically generated"/>
          <p:cNvPicPr>
            <a:picLocks noChangeAspect="1"/>
          </p:cNvPicPr>
          <p:nvPr/>
        </p:nvPicPr>
        <p:blipFill>
          <a:blip r:embed="rId6"/>
          <a:stretch>
            <a:fillRect/>
          </a:stretch>
        </p:blipFill>
        <p:spPr>
          <a:xfrm>
            <a:off x="9862922" y="1996149"/>
            <a:ext cx="741410" cy="602907"/>
          </a:xfrm>
          <a:prstGeom prst="rect">
            <a:avLst/>
          </a:prstGeom>
          <a:ln w="12700">
            <a:miter lim="400000"/>
          </a:ln>
        </p:spPr>
      </p:pic>
      <p:pic>
        <p:nvPicPr>
          <p:cNvPr id="119" name="image1.png" descr="Shape, circle&#10;&#10;Description automatically generated"/>
          <p:cNvPicPr>
            <a:picLocks noChangeAspect="1"/>
          </p:cNvPicPr>
          <p:nvPr/>
        </p:nvPicPr>
        <p:blipFill>
          <a:blip r:embed="rId4"/>
          <a:stretch>
            <a:fillRect/>
          </a:stretch>
        </p:blipFill>
        <p:spPr>
          <a:xfrm rot="12426731">
            <a:off x="10101774" y="6013879"/>
            <a:ext cx="860388" cy="525035"/>
          </a:xfrm>
          <a:prstGeom prst="rect">
            <a:avLst/>
          </a:prstGeom>
          <a:ln w="12700">
            <a:miter lim="400000"/>
          </a:ln>
        </p:spPr>
      </p:pic>
      <p:pic>
        <p:nvPicPr>
          <p:cNvPr id="120" name="image4.png" descr="Icon&#10;&#10;Description automatically generated"/>
          <p:cNvPicPr>
            <a:picLocks noChangeAspect="1"/>
          </p:cNvPicPr>
          <p:nvPr/>
        </p:nvPicPr>
        <p:blipFill>
          <a:blip r:embed="rId7"/>
          <a:stretch>
            <a:fillRect/>
          </a:stretch>
        </p:blipFill>
        <p:spPr>
          <a:xfrm>
            <a:off x="10171017" y="629208"/>
            <a:ext cx="863509" cy="1240160"/>
          </a:xfrm>
          <a:prstGeom prst="rect">
            <a:avLst/>
          </a:prstGeom>
          <a:ln w="12700">
            <a:miter lim="400000"/>
          </a:ln>
        </p:spPr>
      </p:pic>
      <p:pic>
        <p:nvPicPr>
          <p:cNvPr id="121" name="image5.png" descr="Icon&#10;&#10;Description automatically generated"/>
          <p:cNvPicPr>
            <a:picLocks noChangeAspect="1"/>
          </p:cNvPicPr>
          <p:nvPr/>
        </p:nvPicPr>
        <p:blipFill>
          <a:blip r:embed="rId8"/>
          <a:stretch>
            <a:fillRect/>
          </a:stretch>
        </p:blipFill>
        <p:spPr>
          <a:xfrm rot="7358418">
            <a:off x="10063178" y="2922826"/>
            <a:ext cx="402769" cy="579558"/>
          </a:xfrm>
          <a:prstGeom prst="rect">
            <a:avLst/>
          </a:prstGeom>
          <a:ln w="12700">
            <a:miter lim="400000"/>
          </a:ln>
        </p:spPr>
      </p:pic>
      <p:pic>
        <p:nvPicPr>
          <p:cNvPr id="122" name="image6.png" descr="A picture containing shape&#10;&#10;Description automatically generated"/>
          <p:cNvPicPr>
            <a:picLocks noChangeAspect="1"/>
          </p:cNvPicPr>
          <p:nvPr/>
        </p:nvPicPr>
        <p:blipFill>
          <a:blip r:embed="rId9"/>
          <a:stretch>
            <a:fillRect/>
          </a:stretch>
        </p:blipFill>
        <p:spPr>
          <a:xfrm rot="1935961">
            <a:off x="9729909" y="5241861"/>
            <a:ext cx="299500" cy="50946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p:nvPr/>
        </p:nvSpPr>
        <p:spPr>
          <a:xfrm>
            <a:off x="497206" y="935552"/>
            <a:ext cx="4915181" cy="83099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r>
              <a:rPr lang="en-US"/>
              <a:t>Step 3: Choose</a:t>
            </a:r>
            <a:endParaRPr/>
          </a:p>
        </p:txBody>
      </p:sp>
      <p:sp>
        <p:nvSpPr>
          <p:cNvPr id="163" name="Shape 163"/>
          <p:cNvSpPr/>
          <p:nvPr/>
        </p:nvSpPr>
        <p:spPr>
          <a:xfrm>
            <a:off x="497206" y="1766545"/>
            <a:ext cx="5598797" cy="110301"/>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65" name="image7.png"/>
          <p:cNvPicPr>
            <a:picLocks noChangeAspect="1"/>
          </p:cNvPicPr>
          <p:nvPr/>
        </p:nvPicPr>
        <p:blipFill>
          <a:blip r:embed="rId3"/>
          <a:stretch>
            <a:fillRect/>
          </a:stretch>
        </p:blipFill>
        <p:spPr>
          <a:xfrm>
            <a:off x="704804" y="5960143"/>
            <a:ext cx="2038396" cy="558674"/>
          </a:xfrm>
          <a:prstGeom prst="rect">
            <a:avLst/>
          </a:prstGeom>
          <a:ln w="12700">
            <a:miter lim="400000"/>
          </a:ln>
        </p:spPr>
      </p:pic>
      <p:pic>
        <p:nvPicPr>
          <p:cNvPr id="166" name="image9.jpeg"/>
          <p:cNvPicPr>
            <a:picLocks noChangeAspect="1"/>
          </p:cNvPicPr>
          <p:nvPr/>
        </p:nvPicPr>
        <p:blipFill>
          <a:blip r:embed="rId4"/>
          <a:stretch>
            <a:fillRect/>
          </a:stretch>
        </p:blipFill>
        <p:spPr>
          <a:xfrm>
            <a:off x="0" y="0"/>
            <a:ext cx="12192000" cy="802641"/>
          </a:xfrm>
          <a:prstGeom prst="rect">
            <a:avLst/>
          </a:prstGeom>
          <a:ln w="12700">
            <a:miter lim="400000"/>
          </a:ln>
        </p:spPr>
      </p:pic>
      <p:pic>
        <p:nvPicPr>
          <p:cNvPr id="3" name="Picture 2" descr="A picture containing clothing, tree, outdoor, person&#10;&#10;Description automatically generated">
            <a:extLst>
              <a:ext uri="{FF2B5EF4-FFF2-40B4-BE49-F238E27FC236}">
                <a16:creationId xmlns:a16="http://schemas.microsoft.com/office/drawing/2014/main" id="{C3F550BA-E900-D12E-6968-BFD3818A7224}"/>
              </a:ext>
            </a:extLst>
          </p:cNvPr>
          <p:cNvPicPr>
            <a:picLocks noChangeAspect="1"/>
          </p:cNvPicPr>
          <p:nvPr/>
        </p:nvPicPr>
        <p:blipFill rotWithShape="1">
          <a:blip r:embed="rId5"/>
          <a:srcRect l="35069" t="1665" r="4179" b="-1665"/>
          <a:stretch/>
        </p:blipFill>
        <p:spPr>
          <a:xfrm>
            <a:off x="7300424" y="1551200"/>
            <a:ext cx="4186772" cy="4688280"/>
          </a:xfrm>
          <a:prstGeom prst="rect">
            <a:avLst/>
          </a:prstGeom>
          <a:ln>
            <a:noFill/>
          </a:ln>
          <a:effectLst>
            <a:outerShdw blurRad="292100" dist="139700" dir="2700000" algn="tl" rotWithShape="0">
              <a:srgbClr val="333333">
                <a:alpha val="65000"/>
              </a:srgbClr>
            </a:outerShdw>
          </a:effectLst>
        </p:spPr>
      </p:pic>
      <p:sp>
        <p:nvSpPr>
          <p:cNvPr id="162" name="Shape 162"/>
          <p:cNvSpPr/>
          <p:nvPr/>
        </p:nvSpPr>
        <p:spPr>
          <a:xfrm>
            <a:off x="497206" y="2171864"/>
            <a:ext cx="5806395" cy="349326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spcBef>
                <a:spcPts val="1000"/>
              </a:spcBef>
              <a:defRPr sz="2000">
                <a:solidFill>
                  <a:srgbClr val="558788"/>
                </a:solidFill>
                <a:latin typeface="Avenir LT Std 55 Roman"/>
                <a:ea typeface="Avenir LT Std 55 Roman"/>
                <a:cs typeface="Avenir LT Std 55 Roman"/>
                <a:sym typeface="Avenir LT Std 55 Roman"/>
              </a:defRPr>
            </a:pPr>
            <a:r>
              <a:rPr lang="en-US" sz="2800">
                <a:solidFill>
                  <a:srgbClr val="235764"/>
                </a:solidFill>
              </a:rPr>
              <a:t>When choosing an agent think about:</a:t>
            </a:r>
          </a:p>
          <a:p>
            <a:pPr marL="571500" indent="-571500">
              <a:spcBef>
                <a:spcPts val="1000"/>
              </a:spcBef>
              <a:buFont typeface="Arial" panose="020B0604020202020204" pitchFamily="34" charset="0"/>
              <a:buChar char="•"/>
              <a:defRPr sz="2000">
                <a:solidFill>
                  <a:srgbClr val="558788"/>
                </a:solidFill>
                <a:latin typeface="Avenir LT Std 55 Roman"/>
                <a:ea typeface="Avenir LT Std 55 Roman"/>
                <a:cs typeface="Avenir LT Std 55 Roman"/>
                <a:sym typeface="Avenir LT Std 55 Roman"/>
              </a:defRPr>
            </a:pPr>
            <a:r>
              <a:rPr lang="en-US" sz="2800">
                <a:solidFill>
                  <a:srgbClr val="235764"/>
                </a:solidFill>
              </a:rPr>
              <a:t>Do you trust them to make decisions for you?</a:t>
            </a:r>
          </a:p>
          <a:p>
            <a:pPr marL="571500" indent="-571500">
              <a:spcBef>
                <a:spcPts val="1000"/>
              </a:spcBef>
              <a:buFont typeface="Arial" panose="020B0604020202020204" pitchFamily="34" charset="0"/>
              <a:buChar char="•"/>
              <a:defRPr sz="2000">
                <a:solidFill>
                  <a:srgbClr val="558788"/>
                </a:solidFill>
                <a:latin typeface="Avenir LT Std 55 Roman"/>
                <a:ea typeface="Avenir LT Std 55 Roman"/>
                <a:cs typeface="Avenir LT Std 55 Roman"/>
                <a:sym typeface="Avenir LT Std 55 Roman"/>
              </a:defRPr>
            </a:pPr>
            <a:r>
              <a:rPr lang="en-US" sz="2800">
                <a:solidFill>
                  <a:srgbClr val="235764"/>
                </a:solidFill>
              </a:rPr>
              <a:t>Can they communicate clearly with your health care team?</a:t>
            </a:r>
          </a:p>
          <a:p>
            <a:pPr marL="571500" indent="-571500">
              <a:spcBef>
                <a:spcPts val="1000"/>
              </a:spcBef>
              <a:buFont typeface="Arial" panose="020B0604020202020204" pitchFamily="34" charset="0"/>
              <a:buChar char="•"/>
              <a:defRPr sz="2000">
                <a:solidFill>
                  <a:srgbClr val="558788"/>
                </a:solidFill>
                <a:latin typeface="Avenir LT Std 55 Roman"/>
                <a:ea typeface="Avenir LT Std 55 Roman"/>
                <a:cs typeface="Avenir LT Std 55 Roman"/>
                <a:sym typeface="Avenir LT Std 55 Roman"/>
              </a:defRPr>
            </a:pPr>
            <a:r>
              <a:rPr lang="en-US" sz="2800">
                <a:solidFill>
                  <a:srgbClr val="235764"/>
                </a:solidFill>
              </a:rPr>
              <a:t>Can they make difficult decisions in stressful times?</a:t>
            </a:r>
          </a:p>
        </p:txBody>
      </p:sp>
    </p:spTree>
    <p:extLst>
      <p:ext uri="{BB962C8B-B14F-4D97-AF65-F5344CB8AC3E}">
        <p14:creationId xmlns:p14="http://schemas.microsoft.com/office/powerpoint/2010/main" val="339521497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p:nvPr/>
        </p:nvSpPr>
        <p:spPr>
          <a:xfrm>
            <a:off x="497207" y="981773"/>
            <a:ext cx="10854325" cy="82803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r>
              <a:rPr lang="en-US" dirty="0"/>
              <a:t>Step 4: Share</a:t>
            </a:r>
            <a:endParaRPr dirty="0"/>
          </a:p>
        </p:txBody>
      </p:sp>
      <p:sp>
        <p:nvSpPr>
          <p:cNvPr id="205" name="Shape 205"/>
          <p:cNvSpPr/>
          <p:nvPr/>
        </p:nvSpPr>
        <p:spPr>
          <a:xfrm>
            <a:off x="497207" y="1824408"/>
            <a:ext cx="10989989" cy="110586"/>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06" name="Shape 206"/>
          <p:cNvSpPr/>
          <p:nvPr/>
        </p:nvSpPr>
        <p:spPr>
          <a:xfrm>
            <a:off x="497207" y="2399599"/>
            <a:ext cx="6868794" cy="295978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marL="285750" indent="-285750">
              <a:spcBef>
                <a:spcPts val="1000"/>
              </a:spcBef>
              <a:spcAft>
                <a:spcPts val="1200"/>
              </a:spcAft>
              <a:buFont typeface="Arial" panose="020B0604020202020204" pitchFamily="34" charset="0"/>
              <a:buChar char="•"/>
              <a:defRPr sz="2200">
                <a:solidFill>
                  <a:srgbClr val="558788"/>
                </a:solidFill>
                <a:latin typeface="Avenir LT Std 55 Roman"/>
                <a:ea typeface="Avenir LT Std 55 Roman"/>
                <a:cs typeface="Avenir LT Std 55 Roman"/>
                <a:sym typeface="Avenir LT Std 55 Roman"/>
              </a:defRPr>
            </a:pPr>
            <a:r>
              <a:rPr lang="en-US" sz="2400" kern="100">
                <a:solidFill>
                  <a:srgbClr val="235764"/>
                </a:solidFill>
                <a:latin typeface="Avenir LT Std 55 Roman"/>
                <a:ea typeface="Aptos" panose="020B0004020202020204" pitchFamily="34" charset="0"/>
                <a:cs typeface="Times New Roman" panose="02020603050405020304" pitchFamily="18" charset="0"/>
              </a:rPr>
              <a:t>“My health is good right now, but I want to talk to you about what I’d want if my health were to change.”</a:t>
            </a:r>
          </a:p>
          <a:p>
            <a:pPr marL="285750" indent="-285750">
              <a:spcBef>
                <a:spcPts val="1000"/>
              </a:spcBef>
              <a:buFont typeface="Arial" panose="020B0604020202020204" pitchFamily="34" charset="0"/>
              <a:buChar char="•"/>
              <a:defRPr sz="2200">
                <a:solidFill>
                  <a:srgbClr val="558788"/>
                </a:solidFill>
                <a:latin typeface="Avenir LT Std 55 Roman"/>
                <a:ea typeface="Avenir LT Std 55 Roman"/>
                <a:cs typeface="Avenir LT Std 55 Roman"/>
                <a:sym typeface="Avenir LT Std 55 Roman"/>
              </a:defRPr>
            </a:pPr>
            <a:r>
              <a:rPr lang="en-US" sz="2400">
                <a:solidFill>
                  <a:srgbClr val="235764"/>
                </a:solidFill>
                <a:latin typeface="Avenir LT Std 55 Roman"/>
              </a:rPr>
              <a:t>“One of my biggest fears is that if I got sick, the people close to me would argue with each other about what is best for me. I want to share with you what I want so that everyone understands.”</a:t>
            </a:r>
          </a:p>
        </p:txBody>
      </p:sp>
      <p:pic>
        <p:nvPicPr>
          <p:cNvPr id="214" name="image12.jpeg"/>
          <p:cNvPicPr>
            <a:picLocks noChangeAspect="1"/>
          </p:cNvPicPr>
          <p:nvPr/>
        </p:nvPicPr>
        <p:blipFill>
          <a:blip r:embed="rId3"/>
          <a:stretch>
            <a:fillRect/>
          </a:stretch>
        </p:blipFill>
        <p:spPr>
          <a:xfrm>
            <a:off x="0" y="6063677"/>
            <a:ext cx="12192000" cy="794325"/>
          </a:xfrm>
          <a:prstGeom prst="rect">
            <a:avLst/>
          </a:prstGeom>
          <a:ln w="12700">
            <a:miter lim="400000"/>
          </a:ln>
        </p:spPr>
      </p:pic>
      <p:pic>
        <p:nvPicPr>
          <p:cNvPr id="215" name="image9.png"/>
          <p:cNvPicPr>
            <a:picLocks noChangeAspect="1"/>
          </p:cNvPicPr>
          <p:nvPr/>
        </p:nvPicPr>
        <p:blipFill>
          <a:blip r:embed="rId4"/>
          <a:stretch>
            <a:fillRect/>
          </a:stretch>
        </p:blipFill>
        <p:spPr>
          <a:xfrm>
            <a:off x="9699583" y="6172024"/>
            <a:ext cx="2026396" cy="555385"/>
          </a:xfrm>
          <a:prstGeom prst="rect">
            <a:avLst/>
          </a:prstGeom>
          <a:ln w="12700">
            <a:miter lim="400000"/>
          </a:ln>
        </p:spPr>
      </p:pic>
      <p:pic>
        <p:nvPicPr>
          <p:cNvPr id="216" name="image12.jpeg"/>
          <p:cNvPicPr>
            <a:picLocks noChangeAspect="1"/>
          </p:cNvPicPr>
          <p:nvPr/>
        </p:nvPicPr>
        <p:blipFill>
          <a:blip r:embed="rId3"/>
          <a:stretch>
            <a:fillRect/>
          </a:stretch>
        </p:blipFill>
        <p:spPr>
          <a:xfrm>
            <a:off x="0" y="0"/>
            <a:ext cx="12192000" cy="794323"/>
          </a:xfrm>
          <a:prstGeom prst="rect">
            <a:avLst/>
          </a:prstGeom>
          <a:ln w="12700">
            <a:miter lim="400000"/>
          </a:ln>
        </p:spPr>
      </p:pic>
      <p:pic>
        <p:nvPicPr>
          <p:cNvPr id="2" name="Picture 1">
            <a:extLst>
              <a:ext uri="{FF2B5EF4-FFF2-40B4-BE49-F238E27FC236}">
                <a16:creationId xmlns:a16="http://schemas.microsoft.com/office/drawing/2014/main" id="{7DEA1988-8D6A-D4B4-055A-D655E457F691}"/>
              </a:ext>
            </a:extLst>
          </p:cNvPr>
          <p:cNvPicPr>
            <a:picLocks noChangeAspect="1"/>
          </p:cNvPicPr>
          <p:nvPr/>
        </p:nvPicPr>
        <p:blipFill>
          <a:blip r:embed="rId5"/>
          <a:stretch>
            <a:fillRect/>
          </a:stretch>
        </p:blipFill>
        <p:spPr>
          <a:xfrm>
            <a:off x="7568635" y="2210549"/>
            <a:ext cx="4261896" cy="2837641"/>
          </a:xfrm>
          <a:prstGeom prst="roundRect">
            <a:avLst/>
          </a:prstGeom>
          <a:ln>
            <a:noFill/>
          </a:ln>
          <a:effectLst>
            <a:outerShdw blurRad="190500" algn="tl" rotWithShape="0">
              <a:srgbClr val="000000">
                <a:alpha val="70000"/>
              </a:srgbClr>
            </a:outerShdw>
          </a:effec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p:nvPr/>
        </p:nvSpPr>
        <p:spPr>
          <a:xfrm>
            <a:off x="4979491" y="338344"/>
            <a:ext cx="6404681" cy="82803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r>
              <a:rPr lang="en-US" dirty="0"/>
              <a:t>Step 5: Record</a:t>
            </a:r>
            <a:endParaRPr dirty="0"/>
          </a:p>
        </p:txBody>
      </p:sp>
      <p:sp>
        <p:nvSpPr>
          <p:cNvPr id="170" name="Shape 170"/>
          <p:cNvSpPr/>
          <p:nvPr/>
        </p:nvSpPr>
        <p:spPr>
          <a:xfrm>
            <a:off x="4950153" y="1587407"/>
            <a:ext cx="6775828" cy="3595852"/>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nchor="t">
            <a:spAutoFit/>
          </a:bodyPr>
          <a:lstStyle/>
          <a:p>
            <a:pPr>
              <a:spcBef>
                <a:spcPts val="1000"/>
              </a:spcBef>
              <a:spcAft>
                <a:spcPts val="1200"/>
              </a:spcAft>
              <a:defRPr sz="2200">
                <a:solidFill>
                  <a:srgbClr val="558788"/>
                </a:solidFill>
                <a:latin typeface="Avenir LT Std 55 Roman"/>
                <a:ea typeface="Avenir LT Std 55 Roman"/>
                <a:cs typeface="Avenir LT Std 55 Roman"/>
                <a:sym typeface="Avenir LT Std 55 Roman"/>
              </a:defRPr>
            </a:pPr>
            <a:r>
              <a:rPr lang="en-US" sz="2800" dirty="0">
                <a:solidFill>
                  <a:srgbClr val="235764"/>
                </a:solidFill>
              </a:rPr>
              <a:t>A personal directive is a legal document in Alberta that:</a:t>
            </a:r>
          </a:p>
          <a:p>
            <a:pPr marL="571500" indent="-571500">
              <a:spcBef>
                <a:spcPts val="1000"/>
              </a:spcBef>
              <a:spcAft>
                <a:spcPts val="600"/>
              </a:spcAft>
              <a:buFont typeface="+mj-lt"/>
              <a:buAutoNum type="romanLcPeriod"/>
              <a:defRPr sz="2200">
                <a:solidFill>
                  <a:srgbClr val="558788"/>
                </a:solidFill>
                <a:latin typeface="Avenir LT Std 55 Roman"/>
                <a:ea typeface="Avenir LT Std 55 Roman"/>
                <a:cs typeface="Avenir LT Std 55 Roman"/>
                <a:sym typeface="Avenir LT Std 55 Roman"/>
              </a:defRPr>
            </a:pPr>
            <a:r>
              <a:rPr lang="en-US" sz="2800" dirty="0">
                <a:solidFill>
                  <a:srgbClr val="235764"/>
                </a:solidFill>
              </a:rPr>
              <a:t>Documents your health and personal care instructions. </a:t>
            </a:r>
          </a:p>
          <a:p>
            <a:pPr marL="571500" indent="-571500">
              <a:spcBef>
                <a:spcPts val="1000"/>
              </a:spcBef>
              <a:buFont typeface="+mj-lt"/>
              <a:buAutoNum type="romanLcPeriod"/>
              <a:defRPr sz="2200">
                <a:solidFill>
                  <a:srgbClr val="558788"/>
                </a:solidFill>
                <a:latin typeface="Avenir LT Std 55 Roman"/>
                <a:ea typeface="Avenir LT Std 55 Roman"/>
                <a:cs typeface="Avenir LT Std 55 Roman"/>
                <a:sym typeface="Avenir LT Std 55 Roman"/>
              </a:defRPr>
            </a:pPr>
            <a:r>
              <a:rPr lang="en-US" sz="2800" dirty="0">
                <a:solidFill>
                  <a:srgbClr val="235764"/>
                </a:solidFill>
              </a:rPr>
              <a:t>Designates an “agent” who will make care decisions for you if you become too sick or injured to make your own decisions.</a:t>
            </a:r>
            <a:endParaRPr sz="2800" dirty="0">
              <a:solidFill>
                <a:srgbClr val="235764"/>
              </a:solidFill>
            </a:endParaRPr>
          </a:p>
        </p:txBody>
      </p:sp>
      <p:sp>
        <p:nvSpPr>
          <p:cNvPr id="171" name="Shape 171"/>
          <p:cNvSpPr/>
          <p:nvPr/>
        </p:nvSpPr>
        <p:spPr>
          <a:xfrm flipV="1">
            <a:off x="4979491" y="1170789"/>
            <a:ext cx="6404681" cy="12949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72" name="image11.jpeg"/>
          <p:cNvPicPr>
            <a:picLocks noChangeAspect="1"/>
          </p:cNvPicPr>
          <p:nvPr/>
        </p:nvPicPr>
        <p:blipFill>
          <a:blip r:embed="rId3"/>
          <a:stretch>
            <a:fillRect/>
          </a:stretch>
        </p:blipFill>
        <p:spPr>
          <a:xfrm>
            <a:off x="0" y="6117961"/>
            <a:ext cx="12192000" cy="740042"/>
          </a:xfrm>
          <a:prstGeom prst="rect">
            <a:avLst/>
          </a:prstGeom>
          <a:ln w="12700">
            <a:miter lim="400000"/>
          </a:ln>
        </p:spPr>
      </p:pic>
      <p:pic>
        <p:nvPicPr>
          <p:cNvPr id="173" name="image7.png"/>
          <p:cNvPicPr>
            <a:picLocks noChangeAspect="1"/>
          </p:cNvPicPr>
          <p:nvPr/>
        </p:nvPicPr>
        <p:blipFill>
          <a:blip r:embed="rId4"/>
          <a:stretch>
            <a:fillRect/>
          </a:stretch>
        </p:blipFill>
        <p:spPr>
          <a:xfrm>
            <a:off x="455266" y="6206537"/>
            <a:ext cx="2038396" cy="558674"/>
          </a:xfrm>
          <a:prstGeom prst="rect">
            <a:avLst/>
          </a:prstGeom>
          <a:ln w="12700">
            <a:miter lim="400000"/>
          </a:ln>
        </p:spPr>
      </p:pic>
      <p:pic>
        <p:nvPicPr>
          <p:cNvPr id="3" name="Picture 2" descr="A close-up of a form&#10;&#10;Description automatically generated">
            <a:extLst>
              <a:ext uri="{FF2B5EF4-FFF2-40B4-BE49-F238E27FC236}">
                <a16:creationId xmlns:a16="http://schemas.microsoft.com/office/drawing/2014/main" id="{CE6AE516-BDAB-1B7A-919F-9A5A016358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269" y="609923"/>
            <a:ext cx="3054786" cy="4886139"/>
          </a:xfrm>
          <a:prstGeom prst="round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376044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1.jpeg" descr="Background pattern&#10;&#10;Description automatically generated"/>
          <p:cNvPicPr>
            <a:picLocks noChangeAspect="1"/>
          </p:cNvPicPr>
          <p:nvPr/>
        </p:nvPicPr>
        <p:blipFill>
          <a:blip r:embed="rId3"/>
          <a:stretch>
            <a:fillRect/>
          </a:stretch>
        </p:blipFill>
        <p:spPr>
          <a:xfrm>
            <a:off x="-1530809" y="0"/>
            <a:ext cx="14089342" cy="6885238"/>
          </a:xfrm>
          <a:prstGeom prst="rect">
            <a:avLst/>
          </a:prstGeom>
          <a:ln w="12700">
            <a:miter lim="400000"/>
          </a:ln>
        </p:spPr>
      </p:pic>
      <p:sp>
        <p:nvSpPr>
          <p:cNvPr id="113" name="Shape 113"/>
          <p:cNvSpPr/>
          <p:nvPr/>
        </p:nvSpPr>
        <p:spPr>
          <a:xfrm>
            <a:off x="138895" y="4860921"/>
            <a:ext cx="10788061" cy="12776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14" name="Shape 114"/>
          <p:cNvSpPr/>
          <p:nvPr/>
        </p:nvSpPr>
        <p:spPr>
          <a:xfrm>
            <a:off x="544010" y="1398309"/>
            <a:ext cx="8162433" cy="341631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7200">
                <a:solidFill>
                  <a:srgbClr val="FFFFFF"/>
                </a:solidFill>
                <a:latin typeface="Avenir LT Std 65 Medium"/>
                <a:ea typeface="Avenir LT Std 65 Medium"/>
                <a:cs typeface="Avenir LT Std 65 Medium"/>
                <a:sym typeface="Avenir LT Std 65 Medium"/>
              </a:defRPr>
            </a:pPr>
            <a:endParaRPr/>
          </a:p>
          <a:p>
            <a:pPr>
              <a:defRPr sz="7200">
                <a:solidFill>
                  <a:srgbClr val="FFFFFF"/>
                </a:solidFill>
                <a:latin typeface="Avenir LT Std 65 Medium"/>
                <a:ea typeface="Avenir LT Std 65 Medium"/>
                <a:cs typeface="Avenir LT Std 65 Medium"/>
                <a:sym typeface="Avenir LT Std 65 Medium"/>
              </a:defRPr>
            </a:pPr>
            <a:endParaRPr/>
          </a:p>
          <a:p>
            <a:pPr>
              <a:defRPr sz="7200">
                <a:solidFill>
                  <a:srgbClr val="FFFFFF"/>
                </a:solidFill>
                <a:latin typeface="Avenir LT Std 65 Medium"/>
                <a:ea typeface="Avenir LT Std 65 Medium"/>
                <a:cs typeface="Avenir LT Std 65 Medium"/>
                <a:sym typeface="Avenir LT Std 65 Medium"/>
              </a:defRPr>
            </a:pPr>
            <a:r>
              <a:rPr lang="en-US"/>
              <a:t>Five-minute break</a:t>
            </a:r>
            <a:endParaRPr/>
          </a:p>
        </p:txBody>
      </p:sp>
      <p:pic>
        <p:nvPicPr>
          <p:cNvPr id="116" name="image1.png" descr="Shape, circle&#10;&#10;Description automatically generated"/>
          <p:cNvPicPr>
            <a:picLocks noChangeAspect="1"/>
          </p:cNvPicPr>
          <p:nvPr/>
        </p:nvPicPr>
        <p:blipFill>
          <a:blip r:embed="rId4"/>
          <a:stretch>
            <a:fillRect/>
          </a:stretch>
        </p:blipFill>
        <p:spPr>
          <a:xfrm>
            <a:off x="9132661" y="1302501"/>
            <a:ext cx="860388" cy="525035"/>
          </a:xfrm>
          <a:prstGeom prst="rect">
            <a:avLst/>
          </a:prstGeom>
          <a:ln w="12700">
            <a:miter lim="400000"/>
          </a:ln>
        </p:spPr>
      </p:pic>
      <p:pic>
        <p:nvPicPr>
          <p:cNvPr id="117" name="image2.png" descr="Icon&#10;&#10;Description automatically generated"/>
          <p:cNvPicPr>
            <a:picLocks noChangeAspect="1"/>
          </p:cNvPicPr>
          <p:nvPr/>
        </p:nvPicPr>
        <p:blipFill>
          <a:blip r:embed="rId5"/>
          <a:stretch>
            <a:fillRect/>
          </a:stretch>
        </p:blipFill>
        <p:spPr>
          <a:xfrm>
            <a:off x="9151208" y="3832888"/>
            <a:ext cx="1123443" cy="715428"/>
          </a:xfrm>
          <a:prstGeom prst="rect">
            <a:avLst/>
          </a:prstGeom>
          <a:ln w="12700">
            <a:miter lim="400000"/>
          </a:ln>
        </p:spPr>
      </p:pic>
      <p:pic>
        <p:nvPicPr>
          <p:cNvPr id="118" name="image3.png" descr="Icon&#10;&#10;Description automatically generated"/>
          <p:cNvPicPr>
            <a:picLocks noChangeAspect="1"/>
          </p:cNvPicPr>
          <p:nvPr/>
        </p:nvPicPr>
        <p:blipFill>
          <a:blip r:embed="rId6"/>
          <a:stretch>
            <a:fillRect/>
          </a:stretch>
        </p:blipFill>
        <p:spPr>
          <a:xfrm>
            <a:off x="9862922" y="1996149"/>
            <a:ext cx="741410" cy="602907"/>
          </a:xfrm>
          <a:prstGeom prst="rect">
            <a:avLst/>
          </a:prstGeom>
          <a:ln w="12700">
            <a:miter lim="400000"/>
          </a:ln>
        </p:spPr>
      </p:pic>
      <p:pic>
        <p:nvPicPr>
          <p:cNvPr id="119" name="image1.png" descr="Shape, circle&#10;&#10;Description automatically generated"/>
          <p:cNvPicPr>
            <a:picLocks noChangeAspect="1"/>
          </p:cNvPicPr>
          <p:nvPr/>
        </p:nvPicPr>
        <p:blipFill>
          <a:blip r:embed="rId4"/>
          <a:stretch>
            <a:fillRect/>
          </a:stretch>
        </p:blipFill>
        <p:spPr>
          <a:xfrm rot="12426731">
            <a:off x="10101774" y="6013879"/>
            <a:ext cx="860388" cy="525035"/>
          </a:xfrm>
          <a:prstGeom prst="rect">
            <a:avLst/>
          </a:prstGeom>
          <a:ln w="12700">
            <a:miter lim="400000"/>
          </a:ln>
        </p:spPr>
      </p:pic>
      <p:pic>
        <p:nvPicPr>
          <p:cNvPr id="120" name="image4.png" descr="Icon&#10;&#10;Description automatically generated"/>
          <p:cNvPicPr>
            <a:picLocks noChangeAspect="1"/>
          </p:cNvPicPr>
          <p:nvPr/>
        </p:nvPicPr>
        <p:blipFill>
          <a:blip r:embed="rId7"/>
          <a:stretch>
            <a:fillRect/>
          </a:stretch>
        </p:blipFill>
        <p:spPr>
          <a:xfrm>
            <a:off x="10171017" y="629208"/>
            <a:ext cx="863509" cy="1240160"/>
          </a:xfrm>
          <a:prstGeom prst="rect">
            <a:avLst/>
          </a:prstGeom>
          <a:ln w="12700">
            <a:miter lim="400000"/>
          </a:ln>
        </p:spPr>
      </p:pic>
      <p:pic>
        <p:nvPicPr>
          <p:cNvPr id="121" name="image5.png" descr="Icon&#10;&#10;Description automatically generated"/>
          <p:cNvPicPr>
            <a:picLocks noChangeAspect="1"/>
          </p:cNvPicPr>
          <p:nvPr/>
        </p:nvPicPr>
        <p:blipFill>
          <a:blip r:embed="rId8"/>
          <a:stretch>
            <a:fillRect/>
          </a:stretch>
        </p:blipFill>
        <p:spPr>
          <a:xfrm rot="7358418">
            <a:off x="10063178" y="2922826"/>
            <a:ext cx="402769" cy="579558"/>
          </a:xfrm>
          <a:prstGeom prst="rect">
            <a:avLst/>
          </a:prstGeom>
          <a:ln w="12700">
            <a:miter lim="400000"/>
          </a:ln>
        </p:spPr>
      </p:pic>
      <p:pic>
        <p:nvPicPr>
          <p:cNvPr id="122" name="image6.png" descr="A picture containing shape&#10;&#10;Description automatically generated"/>
          <p:cNvPicPr>
            <a:picLocks noChangeAspect="1"/>
          </p:cNvPicPr>
          <p:nvPr/>
        </p:nvPicPr>
        <p:blipFill>
          <a:blip r:embed="rId9"/>
          <a:stretch>
            <a:fillRect/>
          </a:stretch>
        </p:blipFill>
        <p:spPr>
          <a:xfrm rot="1935961">
            <a:off x="9729909" y="5241861"/>
            <a:ext cx="299500" cy="509463"/>
          </a:xfrm>
          <a:prstGeom prst="rect">
            <a:avLst/>
          </a:prstGeom>
          <a:ln w="12700">
            <a:miter lim="400000"/>
          </a:ln>
        </p:spPr>
      </p:pic>
    </p:spTree>
    <p:extLst>
      <p:ext uri="{BB962C8B-B14F-4D97-AF65-F5344CB8AC3E}">
        <p14:creationId xmlns:p14="http://schemas.microsoft.com/office/powerpoint/2010/main" val="239319585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nvSpPr>
        <p:spPr>
          <a:xfrm>
            <a:off x="5258768" y="251398"/>
            <a:ext cx="5949392" cy="8280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r>
              <a:rPr lang="en-US"/>
              <a:t>Discussion</a:t>
            </a:r>
            <a:endParaRPr/>
          </a:p>
        </p:txBody>
      </p:sp>
      <p:sp>
        <p:nvSpPr>
          <p:cNvPr id="142" name="Shape 142"/>
          <p:cNvSpPr/>
          <p:nvPr/>
        </p:nvSpPr>
        <p:spPr>
          <a:xfrm>
            <a:off x="5012848" y="1081184"/>
            <a:ext cx="6458677" cy="1116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43" name="image7.png"/>
          <p:cNvPicPr>
            <a:picLocks noChangeAspect="1"/>
          </p:cNvPicPr>
          <p:nvPr/>
        </p:nvPicPr>
        <p:blipFill>
          <a:blip r:embed="rId3"/>
          <a:stretch>
            <a:fillRect/>
          </a:stretch>
        </p:blipFill>
        <p:spPr>
          <a:xfrm>
            <a:off x="9424405" y="6047928"/>
            <a:ext cx="2038398" cy="558674"/>
          </a:xfrm>
          <a:prstGeom prst="rect">
            <a:avLst/>
          </a:prstGeom>
          <a:ln w="12700">
            <a:miter lim="400000"/>
          </a:ln>
        </p:spPr>
      </p:pic>
      <p:pic>
        <p:nvPicPr>
          <p:cNvPr id="144" name="image5.jpeg" descr="Background pattern&#10;&#10;Description automatically generated"/>
          <p:cNvPicPr>
            <a:picLocks noChangeAspect="1"/>
          </p:cNvPicPr>
          <p:nvPr/>
        </p:nvPicPr>
        <p:blipFill>
          <a:blip r:embed="rId4"/>
          <a:stretch>
            <a:fillRect/>
          </a:stretch>
        </p:blipFill>
        <p:spPr>
          <a:xfrm>
            <a:off x="0" y="-29783"/>
            <a:ext cx="4305783" cy="6896169"/>
          </a:xfrm>
          <a:prstGeom prst="rect">
            <a:avLst/>
          </a:prstGeom>
          <a:ln w="12700">
            <a:miter lim="400000"/>
          </a:ln>
        </p:spPr>
      </p:pic>
      <p:sp>
        <p:nvSpPr>
          <p:cNvPr id="3" name="Shape 177">
            <a:extLst>
              <a:ext uri="{FF2B5EF4-FFF2-40B4-BE49-F238E27FC236}">
                <a16:creationId xmlns:a16="http://schemas.microsoft.com/office/drawing/2014/main" id="{DF9966B5-12BE-1AC8-5D5A-0A00E93B59A7}"/>
              </a:ext>
            </a:extLst>
          </p:cNvPr>
          <p:cNvSpPr/>
          <p:nvPr/>
        </p:nvSpPr>
        <p:spPr>
          <a:xfrm>
            <a:off x="5004125" y="1435216"/>
            <a:ext cx="9477831" cy="707882"/>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pPr marL="0" indent="0" hangingPunct="1">
              <a:buNone/>
            </a:pPr>
            <a:r>
              <a:rPr lang="en-US" sz="2000" b="1">
                <a:solidFill>
                  <a:srgbClr val="235764"/>
                </a:solidFill>
                <a:latin typeface="Avenir LT Std 65 Medium"/>
                <a:sym typeface="Avenir LT Std 65 Medium"/>
              </a:rPr>
              <a:t>Why do you think </a:t>
            </a:r>
            <a:r>
              <a:rPr lang="en-US" sz="2000" b="1"/>
              <a:t>less</a:t>
            </a:r>
            <a:r>
              <a:rPr lang="en-US" sz="2000" b="1">
                <a:solidFill>
                  <a:srgbClr val="235764"/>
                </a:solidFill>
                <a:latin typeface="Avenir LT Std 65 Medium"/>
                <a:sym typeface="Avenir LT Std 65 Medium"/>
              </a:rPr>
              <a:t> than one third of Albertans have </a:t>
            </a:r>
          </a:p>
          <a:p>
            <a:pPr marL="0" indent="0" hangingPunct="1">
              <a:buNone/>
            </a:pPr>
            <a:r>
              <a:rPr lang="en-US" sz="2000" b="1">
                <a:solidFill>
                  <a:srgbClr val="235764"/>
                </a:solidFill>
                <a:latin typeface="Avenir LT Std 65 Medium"/>
                <a:sym typeface="Avenir LT Std 65 Medium"/>
              </a:rPr>
              <a:t>a personal </a:t>
            </a:r>
            <a:r>
              <a:rPr lang="en-US" sz="2000" b="1"/>
              <a:t>d</a:t>
            </a:r>
            <a:r>
              <a:rPr lang="en-US" sz="2000" b="1">
                <a:solidFill>
                  <a:srgbClr val="235764"/>
                </a:solidFill>
                <a:latin typeface="Avenir LT Std 65 Medium"/>
                <a:sym typeface="Avenir LT Std 65 Medium"/>
              </a:rPr>
              <a:t>irective </a:t>
            </a:r>
            <a:r>
              <a:rPr lang="en-US" sz="2000" b="1"/>
              <a:t>?</a:t>
            </a:r>
          </a:p>
        </p:txBody>
      </p:sp>
      <p:sp>
        <p:nvSpPr>
          <p:cNvPr id="4" name="Content Placeholder 2">
            <a:extLst>
              <a:ext uri="{FF2B5EF4-FFF2-40B4-BE49-F238E27FC236}">
                <a16:creationId xmlns:a16="http://schemas.microsoft.com/office/drawing/2014/main" id="{D9A0672B-E3A2-5D58-71D5-CAD91205E588}"/>
              </a:ext>
            </a:extLst>
          </p:cNvPr>
          <p:cNvSpPr txBox="1">
            <a:spLocks/>
          </p:cNvSpPr>
          <p:nvPr/>
        </p:nvSpPr>
        <p:spPr>
          <a:xfrm>
            <a:off x="5120388" y="2143098"/>
            <a:ext cx="7068886" cy="3479896"/>
          </a:xfrm>
          <a:prstGeom prst="rect">
            <a:avLst/>
          </a:prstGeom>
        </p:spPr>
        <p:txBody>
          <a:bodyPr>
            <a:normAutofit fontScale="250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a:lnSpc>
                <a:spcPct val="120000"/>
              </a:lnSpc>
            </a:pPr>
            <a:r>
              <a:rPr lang="en-US" sz="8000">
                <a:solidFill>
                  <a:srgbClr val="235764"/>
                </a:solidFill>
                <a:latin typeface="Avenir LT Std 65 Medium"/>
                <a:sym typeface="Avenir LT Std 65 Medium"/>
              </a:rPr>
              <a:t>They do not know what a personal directive  is.</a:t>
            </a:r>
          </a:p>
          <a:p>
            <a:pPr>
              <a:lnSpc>
                <a:spcPct val="120000"/>
              </a:lnSpc>
            </a:pPr>
            <a:r>
              <a:rPr lang="en-US" sz="8000">
                <a:solidFill>
                  <a:srgbClr val="235764"/>
                </a:solidFill>
                <a:latin typeface="Avenir LT Std 65 Medium"/>
                <a:sym typeface="Avenir LT Std 65 Medium"/>
              </a:rPr>
              <a:t>They do not think it is necessary.</a:t>
            </a:r>
          </a:p>
          <a:p>
            <a:pPr>
              <a:lnSpc>
                <a:spcPct val="120000"/>
              </a:lnSpc>
            </a:pPr>
            <a:r>
              <a:rPr lang="en-US" sz="8000">
                <a:solidFill>
                  <a:srgbClr val="235764"/>
                </a:solidFill>
                <a:latin typeface="Avenir LT Std 65 Medium"/>
                <a:sym typeface="Avenir LT Std 65 Medium"/>
              </a:rPr>
              <a:t>They assume their spouse or next of kin could make health care decisions for them if they lacked capacity.</a:t>
            </a:r>
          </a:p>
          <a:p>
            <a:pPr>
              <a:lnSpc>
                <a:spcPct val="120000"/>
              </a:lnSpc>
            </a:pPr>
            <a:r>
              <a:rPr lang="en-US" sz="8000">
                <a:solidFill>
                  <a:srgbClr val="235764"/>
                </a:solidFill>
                <a:latin typeface="Avenir LT Std 65 Medium"/>
                <a:sym typeface="Avenir LT Std 65 Medium"/>
              </a:rPr>
              <a:t>They do not have someone to name as an agent.</a:t>
            </a:r>
          </a:p>
          <a:p>
            <a:pPr>
              <a:lnSpc>
                <a:spcPct val="120000"/>
              </a:lnSpc>
            </a:pPr>
            <a:r>
              <a:rPr lang="en-US" sz="8000">
                <a:solidFill>
                  <a:srgbClr val="235764"/>
                </a:solidFill>
                <a:latin typeface="Avenir LT Std 65 Medium"/>
                <a:sym typeface="Avenir LT Std 65 Medium"/>
              </a:rPr>
              <a:t>They do not know where to find resources and templates.</a:t>
            </a:r>
          </a:p>
          <a:p>
            <a:pPr>
              <a:lnSpc>
                <a:spcPct val="120000"/>
              </a:lnSpc>
            </a:pPr>
            <a:r>
              <a:rPr lang="en-US" sz="8000">
                <a:solidFill>
                  <a:srgbClr val="235764"/>
                </a:solidFill>
                <a:latin typeface="Avenir LT Std 65 Medium"/>
                <a:sym typeface="Avenir LT Std 65 Medium"/>
              </a:rPr>
              <a:t>It costs too much to have a personal directive  prepared by a lawyer.</a:t>
            </a:r>
          </a:p>
          <a:p>
            <a:pPr>
              <a:lnSpc>
                <a:spcPct val="120000"/>
              </a:lnSpc>
            </a:pPr>
            <a:r>
              <a:rPr lang="en-US" sz="8000">
                <a:solidFill>
                  <a:srgbClr val="235764"/>
                </a:solidFill>
                <a:latin typeface="Avenir LT Std 65 Medium"/>
                <a:sym typeface="Avenir LT Std 65 Medium"/>
              </a:rPr>
              <a:t>It's difficult to think about future health care decisions.</a:t>
            </a:r>
          </a:p>
          <a:p>
            <a:pPr>
              <a:lnSpc>
                <a:spcPct val="120000"/>
              </a:lnSpc>
            </a:pPr>
            <a:r>
              <a:rPr lang="en-US" sz="8000">
                <a:solidFill>
                  <a:srgbClr val="235764"/>
                </a:solidFill>
                <a:latin typeface="Avenir LT Std 65 Medium"/>
                <a:sym typeface="Avenir LT Std 65 Medium"/>
              </a:rPr>
              <a:t>Other?</a:t>
            </a:r>
          </a:p>
          <a:p>
            <a:pPr>
              <a:lnSpc>
                <a:spcPct val="120000"/>
              </a:lnSpc>
            </a:pPr>
            <a:endParaRPr lang="en-US" sz="8000">
              <a:solidFill>
                <a:srgbClr val="235764"/>
              </a:solidFill>
              <a:latin typeface="Avenir LT Std 65 Medium"/>
              <a:sym typeface="Avenir LT Std 65 Medium"/>
            </a:endParaRPr>
          </a:p>
          <a:p>
            <a:pPr>
              <a:lnSpc>
                <a:spcPct val="120000"/>
              </a:lnSpc>
            </a:pPr>
            <a:endParaRPr lang="en-US" sz="8000">
              <a:solidFill>
                <a:srgbClr val="235764"/>
              </a:solidFill>
              <a:latin typeface="Avenir LT Std 65 Medium"/>
              <a:sym typeface="Avenir LT Std 65 Medium"/>
            </a:endParaRPr>
          </a:p>
          <a:p>
            <a:pPr marL="0" indent="0" hangingPunct="1">
              <a:buNone/>
            </a:pPr>
            <a:endParaRPr lang="en-US">
              <a:solidFill>
                <a:srgbClr val="235764"/>
              </a:solidFill>
              <a:latin typeface="Avenir LT Std 65 Medium"/>
              <a:sym typeface="Avenir LT Std 65 Medium"/>
            </a:endParaRPr>
          </a:p>
        </p:txBody>
      </p:sp>
    </p:spTree>
    <p:extLst>
      <p:ext uri="{BB962C8B-B14F-4D97-AF65-F5344CB8AC3E}">
        <p14:creationId xmlns:p14="http://schemas.microsoft.com/office/powerpoint/2010/main" val="153856369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p:nvPr/>
        </p:nvSpPr>
        <p:spPr>
          <a:xfrm>
            <a:off x="704804" y="999553"/>
            <a:ext cx="10511065" cy="8280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r>
              <a:rPr lang="en-US"/>
              <a:t>Supported Decision-Making</a:t>
            </a:r>
            <a:endParaRPr/>
          </a:p>
        </p:txBody>
      </p:sp>
      <p:sp>
        <p:nvSpPr>
          <p:cNvPr id="205" name="Shape 205"/>
          <p:cNvSpPr/>
          <p:nvPr/>
        </p:nvSpPr>
        <p:spPr>
          <a:xfrm>
            <a:off x="497207" y="1824408"/>
            <a:ext cx="10989989" cy="110586"/>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214" name="image12.jpeg"/>
          <p:cNvPicPr>
            <a:picLocks noChangeAspect="1"/>
          </p:cNvPicPr>
          <p:nvPr/>
        </p:nvPicPr>
        <p:blipFill>
          <a:blip r:embed="rId3"/>
          <a:stretch>
            <a:fillRect/>
          </a:stretch>
        </p:blipFill>
        <p:spPr>
          <a:xfrm>
            <a:off x="0" y="6063677"/>
            <a:ext cx="12192000" cy="794325"/>
          </a:xfrm>
          <a:prstGeom prst="rect">
            <a:avLst/>
          </a:prstGeom>
          <a:ln w="12700">
            <a:miter lim="400000"/>
          </a:ln>
        </p:spPr>
      </p:pic>
      <p:pic>
        <p:nvPicPr>
          <p:cNvPr id="215" name="image9.png"/>
          <p:cNvPicPr>
            <a:picLocks noChangeAspect="1"/>
          </p:cNvPicPr>
          <p:nvPr/>
        </p:nvPicPr>
        <p:blipFill>
          <a:blip r:embed="rId4"/>
          <a:stretch>
            <a:fillRect/>
          </a:stretch>
        </p:blipFill>
        <p:spPr>
          <a:xfrm>
            <a:off x="9699583" y="6172024"/>
            <a:ext cx="2026396" cy="555385"/>
          </a:xfrm>
          <a:prstGeom prst="rect">
            <a:avLst/>
          </a:prstGeom>
          <a:ln w="12700">
            <a:miter lim="400000"/>
          </a:ln>
        </p:spPr>
      </p:pic>
      <p:pic>
        <p:nvPicPr>
          <p:cNvPr id="216" name="image12.jpeg"/>
          <p:cNvPicPr>
            <a:picLocks noChangeAspect="1"/>
          </p:cNvPicPr>
          <p:nvPr/>
        </p:nvPicPr>
        <p:blipFill>
          <a:blip r:embed="rId3"/>
          <a:stretch>
            <a:fillRect/>
          </a:stretch>
        </p:blipFill>
        <p:spPr>
          <a:xfrm>
            <a:off x="0" y="0"/>
            <a:ext cx="12192000" cy="794323"/>
          </a:xfrm>
          <a:prstGeom prst="rect">
            <a:avLst/>
          </a:prstGeom>
          <a:ln w="12700">
            <a:miter lim="400000"/>
          </a:ln>
        </p:spPr>
      </p:pic>
      <p:pic>
        <p:nvPicPr>
          <p:cNvPr id="3" name="Picture 2">
            <a:extLst>
              <a:ext uri="{FF2B5EF4-FFF2-40B4-BE49-F238E27FC236}">
                <a16:creationId xmlns:a16="http://schemas.microsoft.com/office/drawing/2014/main" id="{3B480879-03CD-2295-7C62-EC334367F6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704" y="2496675"/>
            <a:ext cx="4032803" cy="2688535"/>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F788654D-BE1C-AFB8-0369-B57EA6BF9B40}"/>
              </a:ext>
            </a:extLst>
          </p:cNvPr>
          <p:cNvSpPr txBox="1"/>
          <p:nvPr/>
        </p:nvSpPr>
        <p:spPr>
          <a:xfrm>
            <a:off x="5629979" y="2652443"/>
            <a:ext cx="6096000" cy="23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7000"/>
              </a:lnSpc>
              <a:spcAft>
                <a:spcPts val="815"/>
              </a:spcAft>
            </a:pPr>
            <a:r>
              <a:rPr lang="en-US" sz="2800" kern="100">
                <a:solidFill>
                  <a:srgbClr val="235764"/>
                </a:solidFill>
                <a:latin typeface="Avenir LT Std 55 Roman"/>
                <a:ea typeface="Aptos" panose="020B0004020202020204" pitchFamily="34" charset="0"/>
                <a:cs typeface="Times New Roman" panose="02020603050405020304" pitchFamily="18" charset="0"/>
              </a:rPr>
              <a:t>A supported decision-making authorization allows an adult who still has capacity to select up to three people to help them make and communicate personal decisions.</a:t>
            </a:r>
          </a:p>
        </p:txBody>
      </p:sp>
    </p:spTree>
    <p:extLst>
      <p:ext uri="{BB962C8B-B14F-4D97-AF65-F5344CB8AC3E}">
        <p14:creationId xmlns:p14="http://schemas.microsoft.com/office/powerpoint/2010/main" val="253038956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p:nvPr/>
        </p:nvSpPr>
        <p:spPr>
          <a:xfrm>
            <a:off x="659749" y="1155690"/>
            <a:ext cx="6458679" cy="1116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58" name="image7.png"/>
          <p:cNvPicPr>
            <a:picLocks noChangeAspect="1"/>
          </p:cNvPicPr>
          <p:nvPr/>
        </p:nvPicPr>
        <p:blipFill>
          <a:blip r:embed="rId3"/>
          <a:stretch>
            <a:fillRect/>
          </a:stretch>
        </p:blipFill>
        <p:spPr>
          <a:xfrm>
            <a:off x="704804" y="5960143"/>
            <a:ext cx="2038396" cy="558674"/>
          </a:xfrm>
          <a:prstGeom prst="rect">
            <a:avLst/>
          </a:prstGeom>
          <a:ln w="12700">
            <a:miter lim="400000"/>
          </a:ln>
        </p:spPr>
      </p:pic>
      <p:pic>
        <p:nvPicPr>
          <p:cNvPr id="159" name="image7.jpeg" descr="Background pattern&#10;&#10;Description automatically generated"/>
          <p:cNvPicPr>
            <a:picLocks noChangeAspect="1"/>
          </p:cNvPicPr>
          <p:nvPr/>
        </p:nvPicPr>
        <p:blipFill>
          <a:blip r:embed="rId4"/>
          <a:stretch>
            <a:fillRect/>
          </a:stretch>
        </p:blipFill>
        <p:spPr>
          <a:xfrm>
            <a:off x="7886375" y="0"/>
            <a:ext cx="4305629" cy="6858000"/>
          </a:xfrm>
          <a:prstGeom prst="rect">
            <a:avLst/>
          </a:prstGeom>
          <a:ln w="12700">
            <a:miter lim="400000"/>
          </a:ln>
        </p:spPr>
      </p:pic>
      <p:sp>
        <p:nvSpPr>
          <p:cNvPr id="2" name="Shape 204">
            <a:extLst>
              <a:ext uri="{FF2B5EF4-FFF2-40B4-BE49-F238E27FC236}">
                <a16:creationId xmlns:a16="http://schemas.microsoft.com/office/drawing/2014/main" id="{2CB6D744-A82B-7E20-619C-BEED970D51D6}"/>
              </a:ext>
            </a:extLst>
          </p:cNvPr>
          <p:cNvSpPr/>
          <p:nvPr/>
        </p:nvSpPr>
        <p:spPr>
          <a:xfrm>
            <a:off x="502409" y="257169"/>
            <a:ext cx="7074048" cy="830993"/>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r>
              <a:rPr lang="en-US"/>
              <a:t>Organ and Tissue Donation</a:t>
            </a:r>
            <a:endParaRPr/>
          </a:p>
        </p:txBody>
      </p:sp>
      <p:graphicFrame>
        <p:nvGraphicFramePr>
          <p:cNvPr id="3" name="Diagram 2">
            <a:extLst>
              <a:ext uri="{FF2B5EF4-FFF2-40B4-BE49-F238E27FC236}">
                <a16:creationId xmlns:a16="http://schemas.microsoft.com/office/drawing/2014/main" id="{953FD9DB-C9BF-0F59-CB36-0BC9305CC6EA}"/>
              </a:ext>
            </a:extLst>
          </p:cNvPr>
          <p:cNvGraphicFramePr/>
          <p:nvPr>
            <p:extLst>
              <p:ext uri="{D42A27DB-BD31-4B8C-83A1-F6EECF244321}">
                <p14:modId xmlns:p14="http://schemas.microsoft.com/office/powerpoint/2010/main" val="1284074198"/>
              </p:ext>
            </p:extLst>
          </p:nvPr>
        </p:nvGraphicFramePr>
        <p:xfrm>
          <a:off x="185539" y="1713054"/>
          <a:ext cx="5690160" cy="40650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descr="A close-up of hands holding a heart&#10;&#10;Description automatically generated">
            <a:extLst>
              <a:ext uri="{FF2B5EF4-FFF2-40B4-BE49-F238E27FC236}">
                <a16:creationId xmlns:a16="http://schemas.microsoft.com/office/drawing/2014/main" id="{E24D595F-42E0-571C-455F-8937150E1D8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90656" y="1713054"/>
            <a:ext cx="1835889" cy="12239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655899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nvSpPr>
        <p:spPr>
          <a:xfrm>
            <a:off x="1085894" y="705061"/>
            <a:ext cx="5949393" cy="332398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7000">
                <a:latin typeface="Avenir LT Std 65 Medium"/>
                <a:ea typeface="Avenir LT Std 65 Medium"/>
                <a:cs typeface="Avenir LT Std 65 Medium"/>
                <a:sym typeface="Avenir LT Std 65 Medium"/>
              </a:defRPr>
            </a:pPr>
            <a:endParaRPr/>
          </a:p>
          <a:p>
            <a:pPr>
              <a:defRPr sz="7000">
                <a:solidFill>
                  <a:srgbClr val="235764"/>
                </a:solidFill>
                <a:latin typeface="Avenir LT Std 65 Medium"/>
                <a:ea typeface="Avenir LT Std 65 Medium"/>
                <a:cs typeface="Avenir LT Std 65 Medium"/>
                <a:sym typeface="Avenir LT Std 65 Medium"/>
              </a:defRPr>
            </a:pPr>
            <a:r>
              <a:rPr lang="en-US" b="1"/>
              <a:t>Financial Planning</a:t>
            </a:r>
          </a:p>
        </p:txBody>
      </p:sp>
      <p:sp>
        <p:nvSpPr>
          <p:cNvPr id="126" name="Shape 126"/>
          <p:cNvSpPr/>
          <p:nvPr/>
        </p:nvSpPr>
        <p:spPr>
          <a:xfrm>
            <a:off x="694480" y="4837774"/>
            <a:ext cx="6458674" cy="1116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27" name="image1.png" descr="Shape, circle&#10;&#10;Description automatically generated"/>
          <p:cNvPicPr>
            <a:picLocks noChangeAspect="1"/>
          </p:cNvPicPr>
          <p:nvPr/>
        </p:nvPicPr>
        <p:blipFill>
          <a:blip r:embed="rId3"/>
          <a:stretch>
            <a:fillRect/>
          </a:stretch>
        </p:blipFill>
        <p:spPr>
          <a:xfrm rot="12426731">
            <a:off x="776934" y="360289"/>
            <a:ext cx="808391" cy="493306"/>
          </a:xfrm>
          <a:prstGeom prst="rect">
            <a:avLst/>
          </a:prstGeom>
          <a:ln w="12700">
            <a:miter lim="400000"/>
          </a:ln>
        </p:spPr>
      </p:pic>
      <p:pic>
        <p:nvPicPr>
          <p:cNvPr id="128" name="image3.png" descr="Icon&#10;&#10;Description automatically generated"/>
          <p:cNvPicPr>
            <a:picLocks noChangeAspect="1"/>
          </p:cNvPicPr>
          <p:nvPr/>
        </p:nvPicPr>
        <p:blipFill>
          <a:blip r:embed="rId4"/>
          <a:stretch>
            <a:fillRect/>
          </a:stretch>
        </p:blipFill>
        <p:spPr>
          <a:xfrm>
            <a:off x="763927" y="997489"/>
            <a:ext cx="321967" cy="261820"/>
          </a:xfrm>
          <a:prstGeom prst="rect">
            <a:avLst/>
          </a:prstGeom>
          <a:ln w="12700">
            <a:miter lim="400000"/>
          </a:ln>
        </p:spPr>
      </p:pic>
      <p:pic>
        <p:nvPicPr>
          <p:cNvPr id="129" name="image7.png"/>
          <p:cNvPicPr>
            <a:picLocks noChangeAspect="1"/>
          </p:cNvPicPr>
          <p:nvPr/>
        </p:nvPicPr>
        <p:blipFill>
          <a:blip r:embed="rId5"/>
          <a:stretch>
            <a:fillRect/>
          </a:stretch>
        </p:blipFill>
        <p:spPr>
          <a:xfrm>
            <a:off x="704804" y="5960143"/>
            <a:ext cx="2038396" cy="558674"/>
          </a:xfrm>
          <a:prstGeom prst="rect">
            <a:avLst/>
          </a:prstGeom>
          <a:ln w="12700">
            <a:miter lim="400000"/>
          </a:ln>
        </p:spPr>
      </p:pic>
      <p:pic>
        <p:nvPicPr>
          <p:cNvPr id="130" name="image8.png" descr="Shape, circle&#10;&#10;Description automatically generated"/>
          <p:cNvPicPr>
            <a:picLocks noChangeAspect="1"/>
          </p:cNvPicPr>
          <p:nvPr/>
        </p:nvPicPr>
        <p:blipFill>
          <a:blip r:embed="rId6"/>
          <a:stretch>
            <a:fillRect/>
          </a:stretch>
        </p:blipFill>
        <p:spPr>
          <a:xfrm rot="2092744">
            <a:off x="6150576" y="5909721"/>
            <a:ext cx="650351" cy="382257"/>
          </a:xfrm>
          <a:prstGeom prst="rect">
            <a:avLst/>
          </a:prstGeom>
          <a:ln w="12700">
            <a:miter lim="400000"/>
          </a:ln>
        </p:spPr>
      </p:pic>
      <p:pic>
        <p:nvPicPr>
          <p:cNvPr id="131" name="image2.jpeg" descr="A picture containing diagram&#10;&#10;Description automatically generated"/>
          <p:cNvPicPr>
            <a:picLocks noChangeAspect="1"/>
          </p:cNvPicPr>
          <p:nvPr/>
        </p:nvPicPr>
        <p:blipFill>
          <a:blip r:embed="rId7"/>
          <a:stretch>
            <a:fillRect/>
          </a:stretch>
        </p:blipFill>
        <p:spPr>
          <a:xfrm>
            <a:off x="7879888" y="-30271"/>
            <a:ext cx="4312112" cy="6888272"/>
          </a:xfrm>
          <a:prstGeom prst="rect">
            <a:avLst/>
          </a:prstGeom>
          <a:ln w="12700">
            <a:miter lim="400000"/>
          </a:ln>
        </p:spPr>
      </p:pic>
    </p:spTree>
    <p:extLst>
      <p:ext uri="{BB962C8B-B14F-4D97-AF65-F5344CB8AC3E}">
        <p14:creationId xmlns:p14="http://schemas.microsoft.com/office/powerpoint/2010/main" val="349210340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p:nvPr/>
        </p:nvSpPr>
        <p:spPr>
          <a:xfrm>
            <a:off x="497206" y="943815"/>
            <a:ext cx="7046594" cy="830993"/>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r>
              <a:rPr lang="en-US"/>
              <a:t>Enduring Power of Attorney</a:t>
            </a:r>
            <a:endParaRPr/>
          </a:p>
        </p:txBody>
      </p:sp>
      <p:pic>
        <p:nvPicPr>
          <p:cNvPr id="165" name="image7.png"/>
          <p:cNvPicPr>
            <a:picLocks noChangeAspect="1"/>
          </p:cNvPicPr>
          <p:nvPr/>
        </p:nvPicPr>
        <p:blipFill>
          <a:blip r:embed="rId3"/>
          <a:stretch>
            <a:fillRect/>
          </a:stretch>
        </p:blipFill>
        <p:spPr>
          <a:xfrm>
            <a:off x="704804" y="5960143"/>
            <a:ext cx="2038396" cy="558674"/>
          </a:xfrm>
          <a:prstGeom prst="rect">
            <a:avLst/>
          </a:prstGeom>
          <a:ln w="12700">
            <a:miter lim="400000"/>
          </a:ln>
        </p:spPr>
      </p:pic>
      <p:pic>
        <p:nvPicPr>
          <p:cNvPr id="166" name="image9.jpeg"/>
          <p:cNvPicPr>
            <a:picLocks noChangeAspect="1"/>
          </p:cNvPicPr>
          <p:nvPr/>
        </p:nvPicPr>
        <p:blipFill>
          <a:blip r:embed="rId4"/>
          <a:stretch>
            <a:fillRect/>
          </a:stretch>
        </p:blipFill>
        <p:spPr>
          <a:xfrm>
            <a:off x="0" y="0"/>
            <a:ext cx="12192000" cy="802641"/>
          </a:xfrm>
          <a:prstGeom prst="rect">
            <a:avLst/>
          </a:prstGeom>
          <a:ln w="12700">
            <a:miter lim="400000"/>
          </a:ln>
        </p:spPr>
      </p:pic>
      <p:pic>
        <p:nvPicPr>
          <p:cNvPr id="2" name="Picture 1" descr="I:\04_Community Development  &amp; Engagement\Photos\2022 Grant Approved Photos\Couple 2.jpg">
            <a:extLst>
              <a:ext uri="{FF2B5EF4-FFF2-40B4-BE49-F238E27FC236}">
                <a16:creationId xmlns:a16="http://schemas.microsoft.com/office/drawing/2014/main" id="{81EA26D7-57EB-A0AC-6D93-73A6A4E65A5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000" y="2623828"/>
            <a:ext cx="4608194" cy="3022088"/>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C1399B9E-0385-EDB8-86A7-24800CCAFC95}"/>
              </a:ext>
            </a:extLst>
          </p:cNvPr>
          <p:cNvSpPr txBox="1"/>
          <p:nvPr/>
        </p:nvSpPr>
        <p:spPr>
          <a:xfrm>
            <a:off x="548006" y="2496291"/>
            <a:ext cx="6119494" cy="25821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7000"/>
              </a:lnSpc>
              <a:spcAft>
                <a:spcPts val="815"/>
              </a:spcAft>
            </a:pPr>
            <a:r>
              <a:rPr lang="en-US" sz="2800">
                <a:solidFill>
                  <a:srgbClr val="235764"/>
                </a:solidFill>
                <a:latin typeface="Avenir LT Std 55 Roman"/>
              </a:rPr>
              <a:t>An enduring power of attorney is a legal document that: </a:t>
            </a:r>
          </a:p>
          <a:p>
            <a:pPr marL="571500" indent="-571500">
              <a:lnSpc>
                <a:spcPct val="107000"/>
              </a:lnSpc>
              <a:spcAft>
                <a:spcPts val="600"/>
              </a:spcAft>
              <a:buFont typeface="+mj-lt"/>
              <a:buAutoNum type="romanLcPeriod"/>
            </a:pPr>
            <a:r>
              <a:rPr lang="en-US" sz="2800">
                <a:solidFill>
                  <a:srgbClr val="235764"/>
                </a:solidFill>
                <a:latin typeface="Avenir LT Std 55 Roman"/>
              </a:rPr>
              <a:t>Outlines your financial instructions.</a:t>
            </a:r>
          </a:p>
          <a:p>
            <a:pPr marL="571500" indent="-571500">
              <a:lnSpc>
                <a:spcPct val="107000"/>
              </a:lnSpc>
              <a:spcAft>
                <a:spcPts val="815"/>
              </a:spcAft>
              <a:buFont typeface="+mj-lt"/>
              <a:buAutoNum type="romanLcPeriod"/>
            </a:pPr>
            <a:r>
              <a:rPr lang="en-US" sz="2800">
                <a:solidFill>
                  <a:srgbClr val="235764"/>
                </a:solidFill>
                <a:latin typeface="Avenir LT Std 55 Roman"/>
              </a:rPr>
              <a:t>Designates who will make financial decisions for you (your “attorney”). </a:t>
            </a:r>
            <a:endParaRPr lang="en-US" sz="2800" kern="100">
              <a:solidFill>
                <a:srgbClr val="235764"/>
              </a:solidFill>
              <a:latin typeface="Avenir LT Std 55 Roman"/>
              <a:ea typeface="Aptos" panose="020B0004020202020204" pitchFamily="34" charset="0"/>
              <a:cs typeface="Times New Roman" panose="02020603050405020304" pitchFamily="18" charset="0"/>
            </a:endParaRPr>
          </a:p>
        </p:txBody>
      </p:sp>
      <p:sp>
        <p:nvSpPr>
          <p:cNvPr id="4" name="Shape 205">
            <a:extLst>
              <a:ext uri="{FF2B5EF4-FFF2-40B4-BE49-F238E27FC236}">
                <a16:creationId xmlns:a16="http://schemas.microsoft.com/office/drawing/2014/main" id="{7C860A18-D153-BBE2-EED0-C39F6FC224A6}"/>
              </a:ext>
            </a:extLst>
          </p:cNvPr>
          <p:cNvSpPr/>
          <p:nvPr/>
        </p:nvSpPr>
        <p:spPr>
          <a:xfrm>
            <a:off x="497207" y="1824408"/>
            <a:ext cx="10989989" cy="110586"/>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Tree>
    <p:extLst>
      <p:ext uri="{BB962C8B-B14F-4D97-AF65-F5344CB8AC3E}">
        <p14:creationId xmlns:p14="http://schemas.microsoft.com/office/powerpoint/2010/main" val="32045294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p:nvPr/>
        </p:nvSpPr>
        <p:spPr>
          <a:xfrm>
            <a:off x="686054" y="219831"/>
            <a:ext cx="7314946" cy="830993"/>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r>
              <a:rPr lang="en-US"/>
              <a:t>Choose an attorney who is:</a:t>
            </a:r>
            <a:endParaRPr/>
          </a:p>
        </p:txBody>
      </p:sp>
      <p:sp>
        <p:nvSpPr>
          <p:cNvPr id="170" name="Shape 170"/>
          <p:cNvSpPr/>
          <p:nvPr/>
        </p:nvSpPr>
        <p:spPr>
          <a:xfrm>
            <a:off x="984607" y="2151729"/>
            <a:ext cx="9041136" cy="255454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marL="342900" indent="-342900" hangingPunct="1">
              <a:lnSpc>
                <a:spcPct val="100000"/>
              </a:lnSpc>
              <a:spcAft>
                <a:spcPts val="600"/>
              </a:spcAft>
              <a:buFont typeface="Arial" panose="020B0604020202020204" pitchFamily="34" charset="0"/>
              <a:buChar char="•"/>
            </a:pPr>
            <a:r>
              <a:rPr lang="en-US" sz="2800">
                <a:solidFill>
                  <a:srgbClr val="235764"/>
                </a:solidFill>
                <a:latin typeface="Avenir LT Std 55 Roman"/>
              </a:rPr>
              <a:t>18+</a:t>
            </a:r>
          </a:p>
          <a:p>
            <a:pPr marL="342900" indent="-342900" hangingPunct="1">
              <a:lnSpc>
                <a:spcPct val="100000"/>
              </a:lnSpc>
              <a:spcAft>
                <a:spcPts val="600"/>
              </a:spcAft>
              <a:buFont typeface="Arial" panose="020B0604020202020204" pitchFamily="34" charset="0"/>
              <a:buChar char="•"/>
            </a:pPr>
            <a:r>
              <a:rPr lang="en-US" sz="2800">
                <a:solidFill>
                  <a:srgbClr val="235764"/>
                </a:solidFill>
                <a:latin typeface="Avenir LT Std 55 Roman"/>
              </a:rPr>
              <a:t>Mentally competent</a:t>
            </a:r>
          </a:p>
          <a:p>
            <a:pPr marL="342900" indent="-342900">
              <a:lnSpc>
                <a:spcPct val="100000"/>
              </a:lnSpc>
              <a:spcAft>
                <a:spcPts val="600"/>
              </a:spcAft>
              <a:buFont typeface="Arial" panose="020B0604020202020204" pitchFamily="34" charset="0"/>
              <a:buChar char="•"/>
            </a:pPr>
            <a:r>
              <a:rPr lang="en-US" sz="2800">
                <a:solidFill>
                  <a:srgbClr val="235764"/>
                </a:solidFill>
                <a:latin typeface="Avenir LT Std 55 Roman"/>
              </a:rPr>
              <a:t>Willing, trustworthy and reliable </a:t>
            </a:r>
          </a:p>
          <a:p>
            <a:pPr marL="342900" indent="-342900">
              <a:lnSpc>
                <a:spcPct val="100000"/>
              </a:lnSpc>
              <a:spcAft>
                <a:spcPts val="600"/>
              </a:spcAft>
              <a:buFont typeface="Arial" panose="020B0604020202020204" pitchFamily="34" charset="0"/>
              <a:buChar char="•"/>
            </a:pPr>
            <a:r>
              <a:rPr lang="en-US" sz="2800">
                <a:solidFill>
                  <a:srgbClr val="235764"/>
                </a:solidFill>
                <a:latin typeface="Avenir LT Std 55 Roman"/>
              </a:rPr>
              <a:t>Aware of your wishes </a:t>
            </a:r>
          </a:p>
          <a:p>
            <a:pPr marL="342900" indent="-342900">
              <a:lnSpc>
                <a:spcPct val="100000"/>
              </a:lnSpc>
              <a:spcAft>
                <a:spcPts val="600"/>
              </a:spcAft>
              <a:buFont typeface="Arial" panose="020B0604020202020204" pitchFamily="34" charset="0"/>
              <a:buChar char="•"/>
            </a:pPr>
            <a:r>
              <a:rPr lang="en-US" sz="2800">
                <a:solidFill>
                  <a:srgbClr val="235764"/>
                </a:solidFill>
                <a:latin typeface="Avenir LT Std 55 Roman"/>
              </a:rPr>
              <a:t>Living in the same city or at least the same province</a:t>
            </a:r>
          </a:p>
        </p:txBody>
      </p:sp>
      <p:sp>
        <p:nvSpPr>
          <p:cNvPr id="171" name="Shape 171"/>
          <p:cNvSpPr/>
          <p:nvPr/>
        </p:nvSpPr>
        <p:spPr>
          <a:xfrm>
            <a:off x="381000" y="1055285"/>
            <a:ext cx="11430000" cy="110301"/>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72" name="image11.jpeg"/>
          <p:cNvPicPr>
            <a:picLocks noChangeAspect="1"/>
          </p:cNvPicPr>
          <p:nvPr/>
        </p:nvPicPr>
        <p:blipFill>
          <a:blip r:embed="rId3"/>
          <a:stretch>
            <a:fillRect/>
          </a:stretch>
        </p:blipFill>
        <p:spPr>
          <a:xfrm>
            <a:off x="0" y="6117961"/>
            <a:ext cx="12192000" cy="740042"/>
          </a:xfrm>
          <a:prstGeom prst="rect">
            <a:avLst/>
          </a:prstGeom>
          <a:ln w="12700">
            <a:miter lim="400000"/>
          </a:ln>
        </p:spPr>
      </p:pic>
      <p:pic>
        <p:nvPicPr>
          <p:cNvPr id="173" name="image7.png"/>
          <p:cNvPicPr>
            <a:picLocks noChangeAspect="1"/>
          </p:cNvPicPr>
          <p:nvPr/>
        </p:nvPicPr>
        <p:blipFill>
          <a:blip r:embed="rId4"/>
          <a:stretch>
            <a:fillRect/>
          </a:stretch>
        </p:blipFill>
        <p:spPr>
          <a:xfrm>
            <a:off x="455266" y="6206537"/>
            <a:ext cx="2038396" cy="558674"/>
          </a:xfrm>
          <a:prstGeom prst="rect">
            <a:avLst/>
          </a:prstGeom>
          <a:ln w="12700">
            <a:miter lim="400000"/>
          </a:ln>
        </p:spPr>
      </p:pic>
    </p:spTree>
    <p:extLst>
      <p:ext uri="{BB962C8B-B14F-4D97-AF65-F5344CB8AC3E}">
        <p14:creationId xmlns:p14="http://schemas.microsoft.com/office/powerpoint/2010/main" val="58017351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p:nvPr/>
        </p:nvSpPr>
        <p:spPr>
          <a:xfrm>
            <a:off x="914392" y="1595069"/>
            <a:ext cx="5949393" cy="308802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0" marR="0" indent="0">
              <a:spcBef>
                <a:spcPts val="0"/>
              </a:spcBef>
              <a:spcAft>
                <a:spcPts val="800"/>
              </a:spcAft>
              <a:buNone/>
            </a:pPr>
            <a:r>
              <a:rPr lang="en-US" sz="2800">
                <a:solidFill>
                  <a:srgbClr val="235764"/>
                </a:solidFill>
                <a:latin typeface="Avenir LT Std 55 Roman"/>
                <a:ea typeface="Calibri" panose="020F0502020204030204" pitchFamily="34" charset="0"/>
                <a:cs typeface="Times New Roman" panose="02020603050405020304" pitchFamily="18" charset="0"/>
              </a:rPr>
              <a:t>Learn about the three planning ahead documents every Albertan should have:</a:t>
            </a:r>
          </a:p>
          <a:p>
            <a:pPr marL="0" marR="0" indent="0">
              <a:spcBef>
                <a:spcPts val="0"/>
              </a:spcBef>
              <a:spcAft>
                <a:spcPts val="800"/>
              </a:spcAft>
              <a:buNone/>
            </a:pPr>
            <a:endParaRPr lang="en-US" sz="2800">
              <a:solidFill>
                <a:srgbClr val="235764"/>
              </a:solidFill>
              <a:latin typeface="Avenir LT Std 55 Roman"/>
              <a:ea typeface="Calibri" panose="020F0502020204030204" pitchFamily="34" charset="0"/>
              <a:cs typeface="Times New Roman" panose="02020603050405020304" pitchFamily="18" charset="0"/>
            </a:endParaRPr>
          </a:p>
          <a:p>
            <a:pPr marL="514350" marR="0" indent="-514350">
              <a:spcBef>
                <a:spcPts val="0"/>
              </a:spcBef>
              <a:spcAft>
                <a:spcPts val="800"/>
              </a:spcAft>
              <a:buFont typeface="+mj-lt"/>
              <a:buAutoNum type="arabicPeriod"/>
            </a:pPr>
            <a:r>
              <a:rPr lang="en-US" sz="2800">
                <a:solidFill>
                  <a:srgbClr val="235764"/>
                </a:solidFill>
                <a:latin typeface="Avenir LT Std 55 Roman"/>
                <a:ea typeface="Calibri" panose="020F0502020204030204" pitchFamily="34" charset="0"/>
                <a:cs typeface="Times New Roman" panose="02020603050405020304" pitchFamily="18" charset="0"/>
              </a:rPr>
              <a:t>Personal Directive  </a:t>
            </a:r>
          </a:p>
          <a:p>
            <a:pPr marL="514350" marR="0" indent="-514350">
              <a:spcBef>
                <a:spcPts val="0"/>
              </a:spcBef>
              <a:spcAft>
                <a:spcPts val="800"/>
              </a:spcAft>
              <a:buAutoNum type="arabicPeriod"/>
            </a:pPr>
            <a:r>
              <a:rPr lang="en-US" sz="2800">
                <a:solidFill>
                  <a:srgbClr val="235764"/>
                </a:solidFill>
                <a:latin typeface="Avenir LT Std 55 Roman"/>
                <a:ea typeface="Calibri" panose="020F0502020204030204" pitchFamily="34" charset="0"/>
                <a:cs typeface="Times New Roman" panose="02020603050405020304" pitchFamily="18" charset="0"/>
              </a:rPr>
              <a:t>Enduring Power of Attorney </a:t>
            </a:r>
          </a:p>
          <a:p>
            <a:pPr marL="514350" marR="0" indent="-514350">
              <a:spcBef>
                <a:spcPts val="0"/>
              </a:spcBef>
              <a:spcAft>
                <a:spcPts val="800"/>
              </a:spcAft>
              <a:buAutoNum type="arabicPeriod"/>
            </a:pPr>
            <a:r>
              <a:rPr lang="en-US" sz="2800">
                <a:solidFill>
                  <a:srgbClr val="235764"/>
                </a:solidFill>
                <a:latin typeface="Avenir LT Std 55 Roman"/>
                <a:ea typeface="Calibri" panose="020F0502020204030204" pitchFamily="34" charset="0"/>
                <a:cs typeface="Times New Roman" panose="02020603050405020304" pitchFamily="18" charset="0"/>
              </a:rPr>
              <a:t>Will</a:t>
            </a:r>
          </a:p>
        </p:txBody>
      </p:sp>
      <p:sp>
        <p:nvSpPr>
          <p:cNvPr id="157" name="Shape 157"/>
          <p:cNvSpPr/>
          <p:nvPr/>
        </p:nvSpPr>
        <p:spPr>
          <a:xfrm>
            <a:off x="659749" y="1155690"/>
            <a:ext cx="6458679" cy="1116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58" name="image7.png"/>
          <p:cNvPicPr>
            <a:picLocks noChangeAspect="1"/>
          </p:cNvPicPr>
          <p:nvPr/>
        </p:nvPicPr>
        <p:blipFill>
          <a:blip r:embed="rId3"/>
          <a:stretch>
            <a:fillRect/>
          </a:stretch>
        </p:blipFill>
        <p:spPr>
          <a:xfrm>
            <a:off x="704804" y="5960143"/>
            <a:ext cx="2038396" cy="558674"/>
          </a:xfrm>
          <a:prstGeom prst="rect">
            <a:avLst/>
          </a:prstGeom>
          <a:ln w="12700">
            <a:miter lim="400000"/>
          </a:ln>
        </p:spPr>
      </p:pic>
      <p:pic>
        <p:nvPicPr>
          <p:cNvPr id="159" name="image7.jpeg" descr="Background pattern&#10;&#10;Description automatically generated"/>
          <p:cNvPicPr>
            <a:picLocks noChangeAspect="1"/>
          </p:cNvPicPr>
          <p:nvPr/>
        </p:nvPicPr>
        <p:blipFill>
          <a:blip r:embed="rId4"/>
          <a:stretch>
            <a:fillRect/>
          </a:stretch>
        </p:blipFill>
        <p:spPr>
          <a:xfrm>
            <a:off x="7886375" y="0"/>
            <a:ext cx="4305629" cy="6858000"/>
          </a:xfrm>
          <a:prstGeom prst="rect">
            <a:avLst/>
          </a:prstGeom>
          <a:ln w="12700">
            <a:miter lim="400000"/>
          </a:ln>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nvSpPr>
        <p:spPr>
          <a:xfrm>
            <a:off x="1085894" y="1719896"/>
            <a:ext cx="5949393" cy="224676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7000">
                <a:latin typeface="Avenir LT Std 65 Medium"/>
                <a:ea typeface="Avenir LT Std 65 Medium"/>
                <a:cs typeface="Avenir LT Std 65 Medium"/>
                <a:sym typeface="Avenir LT Std 65 Medium"/>
              </a:defRPr>
            </a:pPr>
            <a:endParaRPr/>
          </a:p>
          <a:p>
            <a:pPr>
              <a:defRPr sz="7000">
                <a:solidFill>
                  <a:srgbClr val="235764"/>
                </a:solidFill>
                <a:latin typeface="Avenir LT Std 65 Medium"/>
                <a:ea typeface="Avenir LT Std 65 Medium"/>
                <a:cs typeface="Avenir LT Std 65 Medium"/>
                <a:sym typeface="Avenir LT Std 65 Medium"/>
              </a:defRPr>
            </a:pPr>
            <a:r>
              <a:rPr lang="en-US" b="1"/>
              <a:t>Estate Planning</a:t>
            </a:r>
          </a:p>
        </p:txBody>
      </p:sp>
      <p:sp>
        <p:nvSpPr>
          <p:cNvPr id="126" name="Shape 126"/>
          <p:cNvSpPr/>
          <p:nvPr/>
        </p:nvSpPr>
        <p:spPr>
          <a:xfrm>
            <a:off x="694480" y="4837774"/>
            <a:ext cx="6458674" cy="1116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27" name="image1.png" descr="Shape, circle&#10;&#10;Description automatically generated"/>
          <p:cNvPicPr>
            <a:picLocks noChangeAspect="1"/>
          </p:cNvPicPr>
          <p:nvPr/>
        </p:nvPicPr>
        <p:blipFill>
          <a:blip r:embed="rId3"/>
          <a:stretch>
            <a:fillRect/>
          </a:stretch>
        </p:blipFill>
        <p:spPr>
          <a:xfrm rot="12426731">
            <a:off x="776934" y="360289"/>
            <a:ext cx="808391" cy="493306"/>
          </a:xfrm>
          <a:prstGeom prst="rect">
            <a:avLst/>
          </a:prstGeom>
          <a:ln w="12700">
            <a:miter lim="400000"/>
          </a:ln>
        </p:spPr>
      </p:pic>
      <p:pic>
        <p:nvPicPr>
          <p:cNvPr id="128" name="image3.png" descr="Icon&#10;&#10;Description automatically generated"/>
          <p:cNvPicPr>
            <a:picLocks noChangeAspect="1"/>
          </p:cNvPicPr>
          <p:nvPr/>
        </p:nvPicPr>
        <p:blipFill>
          <a:blip r:embed="rId4"/>
          <a:stretch>
            <a:fillRect/>
          </a:stretch>
        </p:blipFill>
        <p:spPr>
          <a:xfrm>
            <a:off x="763927" y="997489"/>
            <a:ext cx="321967" cy="261820"/>
          </a:xfrm>
          <a:prstGeom prst="rect">
            <a:avLst/>
          </a:prstGeom>
          <a:ln w="12700">
            <a:miter lim="400000"/>
          </a:ln>
        </p:spPr>
      </p:pic>
      <p:pic>
        <p:nvPicPr>
          <p:cNvPr id="129" name="image7.png"/>
          <p:cNvPicPr>
            <a:picLocks noChangeAspect="1"/>
          </p:cNvPicPr>
          <p:nvPr/>
        </p:nvPicPr>
        <p:blipFill>
          <a:blip r:embed="rId5"/>
          <a:stretch>
            <a:fillRect/>
          </a:stretch>
        </p:blipFill>
        <p:spPr>
          <a:xfrm>
            <a:off x="704804" y="5960143"/>
            <a:ext cx="2038396" cy="558674"/>
          </a:xfrm>
          <a:prstGeom prst="rect">
            <a:avLst/>
          </a:prstGeom>
          <a:ln w="12700">
            <a:miter lim="400000"/>
          </a:ln>
        </p:spPr>
      </p:pic>
      <p:pic>
        <p:nvPicPr>
          <p:cNvPr id="130" name="image8.png" descr="Shape, circle&#10;&#10;Description automatically generated"/>
          <p:cNvPicPr>
            <a:picLocks noChangeAspect="1"/>
          </p:cNvPicPr>
          <p:nvPr/>
        </p:nvPicPr>
        <p:blipFill>
          <a:blip r:embed="rId6"/>
          <a:stretch>
            <a:fillRect/>
          </a:stretch>
        </p:blipFill>
        <p:spPr>
          <a:xfrm rot="2092744">
            <a:off x="6150576" y="5909721"/>
            <a:ext cx="650351" cy="382257"/>
          </a:xfrm>
          <a:prstGeom prst="rect">
            <a:avLst/>
          </a:prstGeom>
          <a:ln w="12700">
            <a:miter lim="400000"/>
          </a:ln>
        </p:spPr>
      </p:pic>
      <p:pic>
        <p:nvPicPr>
          <p:cNvPr id="131" name="image2.jpeg" descr="A picture containing diagram&#10;&#10;Description automatically generated"/>
          <p:cNvPicPr>
            <a:picLocks noChangeAspect="1"/>
          </p:cNvPicPr>
          <p:nvPr/>
        </p:nvPicPr>
        <p:blipFill>
          <a:blip r:embed="rId7"/>
          <a:stretch>
            <a:fillRect/>
          </a:stretch>
        </p:blipFill>
        <p:spPr>
          <a:xfrm>
            <a:off x="7879888" y="-30271"/>
            <a:ext cx="4312112" cy="6888272"/>
          </a:xfrm>
          <a:prstGeom prst="rect">
            <a:avLst/>
          </a:prstGeom>
          <a:ln w="12700">
            <a:miter lim="400000"/>
          </a:ln>
        </p:spPr>
      </p:pic>
    </p:spTree>
    <p:extLst>
      <p:ext uri="{BB962C8B-B14F-4D97-AF65-F5344CB8AC3E}">
        <p14:creationId xmlns:p14="http://schemas.microsoft.com/office/powerpoint/2010/main" val="212828269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p:nvPr/>
        </p:nvSpPr>
        <p:spPr>
          <a:xfrm>
            <a:off x="704804" y="999553"/>
            <a:ext cx="10511065" cy="8280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r>
              <a:rPr lang="en-US"/>
              <a:t>Will</a:t>
            </a:r>
            <a:endParaRPr/>
          </a:p>
        </p:txBody>
      </p:sp>
      <p:sp>
        <p:nvSpPr>
          <p:cNvPr id="205" name="Shape 205"/>
          <p:cNvSpPr/>
          <p:nvPr/>
        </p:nvSpPr>
        <p:spPr>
          <a:xfrm>
            <a:off x="497207" y="1824408"/>
            <a:ext cx="10989989" cy="110586"/>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06" name="Shape 206"/>
          <p:cNvSpPr/>
          <p:nvPr/>
        </p:nvSpPr>
        <p:spPr>
          <a:xfrm>
            <a:off x="817730" y="2239881"/>
            <a:ext cx="6768638" cy="387285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nchor="t">
            <a:spAutoFit/>
          </a:bodyPr>
          <a:lstStyle/>
          <a:p>
            <a:pPr>
              <a:spcBef>
                <a:spcPts val="1000"/>
              </a:spcBef>
              <a:defRPr sz="2200">
                <a:solidFill>
                  <a:srgbClr val="558788"/>
                </a:solidFill>
                <a:latin typeface="Avenir LT Std 55 Roman"/>
                <a:ea typeface="Avenir LT Std 55 Roman"/>
                <a:cs typeface="Avenir LT Std 55 Roman"/>
                <a:sym typeface="Avenir LT Std 55 Roman"/>
              </a:defRPr>
            </a:pPr>
            <a:r>
              <a:rPr lang="en-US" sz="2800">
                <a:solidFill>
                  <a:srgbClr val="235764"/>
                </a:solidFill>
                <a:latin typeface="Avenir LT Std 55 Roman"/>
              </a:rPr>
              <a:t>A will is a legal document that: </a:t>
            </a:r>
          </a:p>
          <a:p>
            <a:pPr marL="571500" indent="-571500">
              <a:spcBef>
                <a:spcPts val="1000"/>
              </a:spcBef>
              <a:spcAft>
                <a:spcPts val="600"/>
              </a:spcAft>
              <a:buFont typeface="+mj-lt"/>
              <a:buAutoNum type="romanLcPeriod"/>
              <a:defRPr sz="2200">
                <a:solidFill>
                  <a:srgbClr val="558788"/>
                </a:solidFill>
                <a:latin typeface="Avenir LT Std 55 Roman"/>
                <a:ea typeface="Avenir LT Std 55 Roman"/>
                <a:cs typeface="Avenir LT Std 55 Roman"/>
                <a:sym typeface="Avenir LT Std 55 Roman"/>
              </a:defRPr>
            </a:pPr>
            <a:r>
              <a:rPr lang="en-US" sz="2800">
                <a:solidFill>
                  <a:srgbClr val="235764"/>
                </a:solidFill>
                <a:latin typeface="Avenir LT Std 55 Roman"/>
              </a:rPr>
              <a:t>instructs how you would like your property, possessions and money to be given out after you die. </a:t>
            </a:r>
          </a:p>
          <a:p>
            <a:pPr marL="571500" indent="-571500">
              <a:spcBef>
                <a:spcPts val="1000"/>
              </a:spcBef>
              <a:buFont typeface="+mj-lt"/>
              <a:buAutoNum type="romanLcPeriod"/>
              <a:defRPr sz="2200">
                <a:solidFill>
                  <a:srgbClr val="558788"/>
                </a:solidFill>
                <a:latin typeface="Avenir LT Std 55 Roman"/>
                <a:ea typeface="Avenir LT Std 55 Roman"/>
                <a:cs typeface="Avenir LT Std 55 Roman"/>
                <a:sym typeface="Avenir LT Std 55 Roman"/>
              </a:defRPr>
            </a:pPr>
            <a:r>
              <a:rPr lang="en-US" sz="2800">
                <a:solidFill>
                  <a:srgbClr val="235764"/>
                </a:solidFill>
                <a:latin typeface="Avenir LT Std 55 Roman"/>
              </a:rPr>
              <a:t>specifies who will carry out your will after your death (your "personal representative").</a:t>
            </a:r>
          </a:p>
          <a:p>
            <a:pPr>
              <a:defRPr sz="2200">
                <a:solidFill>
                  <a:srgbClr val="558788"/>
                </a:solidFill>
                <a:latin typeface="Avenir LT Std 55 Roman"/>
                <a:ea typeface="Avenir LT Std 55 Roman"/>
                <a:cs typeface="Avenir LT Std 55 Roman"/>
                <a:sym typeface="Avenir LT Std 55 Roman"/>
              </a:defRPr>
            </a:pPr>
            <a:endParaRPr sz="2800">
              <a:solidFill>
                <a:srgbClr val="235764"/>
              </a:solidFill>
            </a:endParaRPr>
          </a:p>
        </p:txBody>
      </p:sp>
      <p:pic>
        <p:nvPicPr>
          <p:cNvPr id="214" name="image12.jpeg"/>
          <p:cNvPicPr>
            <a:picLocks noChangeAspect="1"/>
          </p:cNvPicPr>
          <p:nvPr/>
        </p:nvPicPr>
        <p:blipFill>
          <a:blip r:embed="rId3"/>
          <a:stretch>
            <a:fillRect/>
          </a:stretch>
        </p:blipFill>
        <p:spPr>
          <a:xfrm>
            <a:off x="0" y="6063677"/>
            <a:ext cx="12192000" cy="794325"/>
          </a:xfrm>
          <a:prstGeom prst="rect">
            <a:avLst/>
          </a:prstGeom>
          <a:ln w="12700">
            <a:miter lim="400000"/>
          </a:ln>
        </p:spPr>
      </p:pic>
      <p:pic>
        <p:nvPicPr>
          <p:cNvPr id="215" name="image9.png"/>
          <p:cNvPicPr>
            <a:picLocks noChangeAspect="1"/>
          </p:cNvPicPr>
          <p:nvPr/>
        </p:nvPicPr>
        <p:blipFill>
          <a:blip r:embed="rId4"/>
          <a:stretch>
            <a:fillRect/>
          </a:stretch>
        </p:blipFill>
        <p:spPr>
          <a:xfrm>
            <a:off x="9699583" y="6172024"/>
            <a:ext cx="2026396" cy="555385"/>
          </a:xfrm>
          <a:prstGeom prst="rect">
            <a:avLst/>
          </a:prstGeom>
          <a:ln w="12700">
            <a:miter lim="400000"/>
          </a:ln>
        </p:spPr>
      </p:pic>
      <p:pic>
        <p:nvPicPr>
          <p:cNvPr id="216" name="image12.jpeg"/>
          <p:cNvPicPr>
            <a:picLocks noChangeAspect="1"/>
          </p:cNvPicPr>
          <p:nvPr/>
        </p:nvPicPr>
        <p:blipFill>
          <a:blip r:embed="rId3"/>
          <a:stretch>
            <a:fillRect/>
          </a:stretch>
        </p:blipFill>
        <p:spPr>
          <a:xfrm>
            <a:off x="0" y="0"/>
            <a:ext cx="12192000" cy="794323"/>
          </a:xfrm>
          <a:prstGeom prst="rect">
            <a:avLst/>
          </a:prstGeom>
          <a:ln w="12700">
            <a:miter lim="400000"/>
          </a:ln>
        </p:spPr>
      </p:pic>
      <p:pic>
        <p:nvPicPr>
          <p:cNvPr id="2" name="Picture 2" descr="last will and testament white printer paper">
            <a:extLst>
              <a:ext uri="{FF2B5EF4-FFF2-40B4-BE49-F238E27FC236}">
                <a16:creationId xmlns:a16="http://schemas.microsoft.com/office/drawing/2014/main" id="{7103AE24-E30E-D773-6AAF-A5E083F4497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215" r="12185"/>
          <a:stretch/>
        </p:blipFill>
        <p:spPr bwMode="auto">
          <a:xfrm rot="21132266">
            <a:off x="7847357" y="2523820"/>
            <a:ext cx="3480452" cy="2587321"/>
          </a:xfrm>
          <a:prstGeom prst="round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55709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p:nvPr/>
        </p:nvSpPr>
        <p:spPr>
          <a:xfrm>
            <a:off x="5176999" y="311342"/>
            <a:ext cx="5949391" cy="8280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r>
              <a:rPr lang="en-US"/>
              <a:t>Funeral planning</a:t>
            </a:r>
            <a:endParaRPr/>
          </a:p>
        </p:txBody>
      </p:sp>
      <p:sp>
        <p:nvSpPr>
          <p:cNvPr id="148" name="Shape 148"/>
          <p:cNvSpPr/>
          <p:nvPr/>
        </p:nvSpPr>
        <p:spPr>
          <a:xfrm>
            <a:off x="5104436" y="1155687"/>
            <a:ext cx="6458677" cy="1116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50" name="image1.png" descr="Shape, circle&#10;&#10;Description automatically generated"/>
          <p:cNvPicPr>
            <a:picLocks noChangeAspect="1"/>
          </p:cNvPicPr>
          <p:nvPr/>
        </p:nvPicPr>
        <p:blipFill>
          <a:blip r:embed="rId3"/>
          <a:stretch>
            <a:fillRect/>
          </a:stretch>
        </p:blipFill>
        <p:spPr>
          <a:xfrm rot="12426731">
            <a:off x="11327748" y="2356504"/>
            <a:ext cx="470725" cy="287251"/>
          </a:xfrm>
          <a:prstGeom prst="rect">
            <a:avLst/>
          </a:prstGeom>
          <a:ln w="12700">
            <a:miter lim="400000"/>
          </a:ln>
        </p:spPr>
      </p:pic>
      <p:pic>
        <p:nvPicPr>
          <p:cNvPr id="151" name="image7.png"/>
          <p:cNvPicPr>
            <a:picLocks noChangeAspect="1"/>
          </p:cNvPicPr>
          <p:nvPr/>
        </p:nvPicPr>
        <p:blipFill>
          <a:blip r:embed="rId4"/>
          <a:stretch>
            <a:fillRect/>
          </a:stretch>
        </p:blipFill>
        <p:spPr>
          <a:xfrm>
            <a:off x="9558728" y="5982322"/>
            <a:ext cx="2038398" cy="558674"/>
          </a:xfrm>
          <a:prstGeom prst="rect">
            <a:avLst/>
          </a:prstGeom>
          <a:ln w="12700">
            <a:miter lim="400000"/>
          </a:ln>
        </p:spPr>
      </p:pic>
      <p:pic>
        <p:nvPicPr>
          <p:cNvPr id="152" name="image6.jpeg" descr="A picture containing background pattern&#10;&#10;Description automatically generated"/>
          <p:cNvPicPr>
            <a:picLocks noChangeAspect="1"/>
          </p:cNvPicPr>
          <p:nvPr/>
        </p:nvPicPr>
        <p:blipFill>
          <a:blip r:embed="rId5"/>
          <a:stretch>
            <a:fillRect/>
          </a:stretch>
        </p:blipFill>
        <p:spPr>
          <a:xfrm>
            <a:off x="0" y="0"/>
            <a:ext cx="4328932" cy="6870276"/>
          </a:xfrm>
          <a:prstGeom prst="rect">
            <a:avLst/>
          </a:prstGeom>
          <a:ln w="12700">
            <a:miter lim="400000"/>
          </a:ln>
        </p:spPr>
      </p:pic>
      <p:pic>
        <p:nvPicPr>
          <p:cNvPr id="153" name="image3.png" descr="Icon&#10;&#10;Description automatically generated"/>
          <p:cNvPicPr>
            <a:picLocks noChangeAspect="1"/>
          </p:cNvPicPr>
          <p:nvPr/>
        </p:nvPicPr>
        <p:blipFill>
          <a:blip r:embed="rId6"/>
          <a:stretch>
            <a:fillRect/>
          </a:stretch>
        </p:blipFill>
        <p:spPr>
          <a:xfrm>
            <a:off x="11017556" y="1927435"/>
            <a:ext cx="395088" cy="321281"/>
          </a:xfrm>
          <a:prstGeom prst="rect">
            <a:avLst/>
          </a:prstGeom>
          <a:ln w="12700">
            <a:miter lim="400000"/>
          </a:ln>
        </p:spPr>
      </p:pic>
      <p:sp>
        <p:nvSpPr>
          <p:cNvPr id="3" name="TextBox 2">
            <a:extLst>
              <a:ext uri="{FF2B5EF4-FFF2-40B4-BE49-F238E27FC236}">
                <a16:creationId xmlns:a16="http://schemas.microsoft.com/office/drawing/2014/main" id="{CBFED2AD-F122-3869-70EA-CB86FCFB6E70}"/>
              </a:ext>
            </a:extLst>
          </p:cNvPr>
          <p:cNvSpPr txBox="1"/>
          <p:nvPr/>
        </p:nvSpPr>
        <p:spPr>
          <a:xfrm>
            <a:off x="4921556" y="2248716"/>
            <a:ext cx="6096000" cy="2554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defTabSz="931774" rtl="0">
              <a:defRPr/>
            </a:pPr>
            <a:r>
              <a:rPr lang="en-US" sz="3200">
                <a:solidFill>
                  <a:srgbClr val="235764"/>
                </a:solidFill>
                <a:latin typeface="Avenir LT Std 55 Roman"/>
              </a:rPr>
              <a:t>Funeral planning involves deciding what you want done with your body after you die and the type of service you want held to remember you.</a:t>
            </a:r>
          </a:p>
        </p:txBody>
      </p:sp>
    </p:spTree>
    <p:extLst>
      <p:ext uri="{BB962C8B-B14F-4D97-AF65-F5344CB8AC3E}">
        <p14:creationId xmlns:p14="http://schemas.microsoft.com/office/powerpoint/2010/main" val="273206234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p:nvPr/>
        </p:nvSpPr>
        <p:spPr>
          <a:xfrm>
            <a:off x="704802" y="941686"/>
            <a:ext cx="4915181" cy="8280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r>
              <a:rPr lang="en-US"/>
              <a:t>Discussion </a:t>
            </a:r>
            <a:endParaRPr/>
          </a:p>
        </p:txBody>
      </p:sp>
      <p:sp>
        <p:nvSpPr>
          <p:cNvPr id="162" name="Shape 162"/>
          <p:cNvSpPr/>
          <p:nvPr/>
        </p:nvSpPr>
        <p:spPr>
          <a:xfrm>
            <a:off x="562639" y="2212011"/>
            <a:ext cx="11066721" cy="301620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marL="285750" indent="-285750">
              <a:spcAft>
                <a:spcPts val="1200"/>
              </a:spcAft>
              <a:buClr>
                <a:srgbClr val="FBDB65"/>
              </a:buClr>
              <a:buSzPct val="100000"/>
              <a:buFont typeface="Arial"/>
              <a:buChar char="•"/>
              <a:defRPr sz="2400">
                <a:solidFill>
                  <a:srgbClr val="558788"/>
                </a:solidFill>
                <a:latin typeface="Avenir LT Std 55 Roman"/>
                <a:ea typeface="Avenir LT Std 55 Roman"/>
                <a:cs typeface="Avenir LT Std 55 Roman"/>
                <a:sym typeface="Avenir LT Std 55 Roman"/>
              </a:defRPr>
            </a:pPr>
            <a:r>
              <a:rPr lang="en-US" sz="3600">
                <a:solidFill>
                  <a:srgbClr val="235764"/>
                </a:solidFill>
                <a:latin typeface="Avenir LT Std 55 Roman"/>
                <a:sym typeface="Avenir LT Std 65 Medium"/>
              </a:rPr>
              <a:t>Have you or someone you know experienced a situation where a personal directive, power of attorney, and/or will was needed?</a:t>
            </a:r>
          </a:p>
          <a:p>
            <a:pPr marL="285750" indent="-285750">
              <a:buClr>
                <a:srgbClr val="FBDB65"/>
              </a:buClr>
              <a:buSzPct val="100000"/>
              <a:buFont typeface="Arial"/>
              <a:buChar char="•"/>
              <a:defRPr sz="2400">
                <a:solidFill>
                  <a:srgbClr val="558788"/>
                </a:solidFill>
                <a:latin typeface="Avenir LT Std 55 Roman"/>
                <a:ea typeface="Avenir LT Std 55 Roman"/>
                <a:cs typeface="Avenir LT Std 55 Roman"/>
                <a:sym typeface="Avenir LT Std 55 Roman"/>
              </a:defRPr>
            </a:pPr>
            <a:r>
              <a:rPr lang="en-US" sz="3600">
                <a:solidFill>
                  <a:srgbClr val="235764"/>
                </a:solidFill>
                <a:latin typeface="Avenir LT Std 55 Roman"/>
                <a:sym typeface="Avenir LT Std 65 Medium"/>
              </a:rPr>
              <a:t>What were the impacts of having one/not having one?</a:t>
            </a:r>
          </a:p>
          <a:p>
            <a:pPr>
              <a:defRPr sz="2000">
                <a:solidFill>
                  <a:srgbClr val="558788"/>
                </a:solidFill>
                <a:latin typeface="Avenir LT Std 55 Roman"/>
                <a:ea typeface="Avenir LT Std 55 Roman"/>
                <a:cs typeface="Avenir LT Std 55 Roman"/>
                <a:sym typeface="Avenir LT Std 55 Roman"/>
              </a:defRPr>
            </a:pPr>
            <a:endParaRPr sz="3600">
              <a:solidFill>
                <a:srgbClr val="235764"/>
              </a:solidFill>
            </a:endParaRPr>
          </a:p>
        </p:txBody>
      </p:sp>
      <p:sp>
        <p:nvSpPr>
          <p:cNvPr id="163" name="Shape 163"/>
          <p:cNvSpPr/>
          <p:nvPr/>
        </p:nvSpPr>
        <p:spPr>
          <a:xfrm>
            <a:off x="497206" y="1766545"/>
            <a:ext cx="5598797" cy="110301"/>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65" name="image7.png"/>
          <p:cNvPicPr>
            <a:picLocks noChangeAspect="1"/>
          </p:cNvPicPr>
          <p:nvPr/>
        </p:nvPicPr>
        <p:blipFill>
          <a:blip r:embed="rId3"/>
          <a:stretch>
            <a:fillRect/>
          </a:stretch>
        </p:blipFill>
        <p:spPr>
          <a:xfrm>
            <a:off x="704804" y="5960143"/>
            <a:ext cx="2038396" cy="558674"/>
          </a:xfrm>
          <a:prstGeom prst="rect">
            <a:avLst/>
          </a:prstGeom>
          <a:ln w="12700">
            <a:miter lim="400000"/>
          </a:ln>
        </p:spPr>
      </p:pic>
      <p:pic>
        <p:nvPicPr>
          <p:cNvPr id="166" name="image9.jpeg"/>
          <p:cNvPicPr>
            <a:picLocks noChangeAspect="1"/>
          </p:cNvPicPr>
          <p:nvPr/>
        </p:nvPicPr>
        <p:blipFill>
          <a:blip r:embed="rId4"/>
          <a:stretch>
            <a:fillRect/>
          </a:stretch>
        </p:blipFill>
        <p:spPr>
          <a:xfrm>
            <a:off x="0" y="0"/>
            <a:ext cx="12192000" cy="802641"/>
          </a:xfrm>
          <a:prstGeom prst="rect">
            <a:avLst/>
          </a:prstGeom>
          <a:ln w="12700">
            <a:miter lim="400000"/>
          </a:ln>
        </p:spPr>
      </p:pic>
    </p:spTree>
    <p:extLst>
      <p:ext uri="{BB962C8B-B14F-4D97-AF65-F5344CB8AC3E}">
        <p14:creationId xmlns:p14="http://schemas.microsoft.com/office/powerpoint/2010/main" val="379028651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1.jpeg" descr="Background pattern&#10;&#10;Description automatically generated"/>
          <p:cNvPicPr>
            <a:picLocks noChangeAspect="1"/>
          </p:cNvPicPr>
          <p:nvPr/>
        </p:nvPicPr>
        <p:blipFill>
          <a:blip r:embed="rId3"/>
          <a:stretch>
            <a:fillRect/>
          </a:stretch>
        </p:blipFill>
        <p:spPr>
          <a:xfrm>
            <a:off x="-1530809" y="0"/>
            <a:ext cx="14089342" cy="6885238"/>
          </a:xfrm>
          <a:prstGeom prst="rect">
            <a:avLst/>
          </a:prstGeom>
          <a:ln w="12700">
            <a:miter lim="400000"/>
          </a:ln>
        </p:spPr>
      </p:pic>
      <p:sp>
        <p:nvSpPr>
          <p:cNvPr id="113" name="Shape 113"/>
          <p:cNvSpPr/>
          <p:nvPr/>
        </p:nvSpPr>
        <p:spPr>
          <a:xfrm>
            <a:off x="138895" y="4860921"/>
            <a:ext cx="10788061" cy="12776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16" name="image1.png" descr="Shape, circle&#10;&#10;Description automatically generated"/>
          <p:cNvPicPr>
            <a:picLocks noChangeAspect="1"/>
          </p:cNvPicPr>
          <p:nvPr/>
        </p:nvPicPr>
        <p:blipFill>
          <a:blip r:embed="rId4"/>
          <a:stretch>
            <a:fillRect/>
          </a:stretch>
        </p:blipFill>
        <p:spPr>
          <a:xfrm>
            <a:off x="9132661" y="1302501"/>
            <a:ext cx="860388" cy="525035"/>
          </a:xfrm>
          <a:prstGeom prst="rect">
            <a:avLst/>
          </a:prstGeom>
          <a:ln w="12700">
            <a:miter lim="400000"/>
          </a:ln>
        </p:spPr>
      </p:pic>
      <p:pic>
        <p:nvPicPr>
          <p:cNvPr id="117" name="image2.png" descr="Icon&#10;&#10;Description automatically generated"/>
          <p:cNvPicPr>
            <a:picLocks noChangeAspect="1"/>
          </p:cNvPicPr>
          <p:nvPr/>
        </p:nvPicPr>
        <p:blipFill>
          <a:blip r:embed="rId5"/>
          <a:stretch>
            <a:fillRect/>
          </a:stretch>
        </p:blipFill>
        <p:spPr>
          <a:xfrm>
            <a:off x="9151208" y="3832888"/>
            <a:ext cx="1123443" cy="715428"/>
          </a:xfrm>
          <a:prstGeom prst="rect">
            <a:avLst/>
          </a:prstGeom>
          <a:ln w="12700">
            <a:miter lim="400000"/>
          </a:ln>
        </p:spPr>
      </p:pic>
      <p:pic>
        <p:nvPicPr>
          <p:cNvPr id="118" name="image3.png" descr="Icon&#10;&#10;Description automatically generated"/>
          <p:cNvPicPr>
            <a:picLocks noChangeAspect="1"/>
          </p:cNvPicPr>
          <p:nvPr/>
        </p:nvPicPr>
        <p:blipFill>
          <a:blip r:embed="rId6"/>
          <a:stretch>
            <a:fillRect/>
          </a:stretch>
        </p:blipFill>
        <p:spPr>
          <a:xfrm>
            <a:off x="9862922" y="1996149"/>
            <a:ext cx="741410" cy="602907"/>
          </a:xfrm>
          <a:prstGeom prst="rect">
            <a:avLst/>
          </a:prstGeom>
          <a:ln w="12700">
            <a:miter lim="400000"/>
          </a:ln>
        </p:spPr>
      </p:pic>
      <p:pic>
        <p:nvPicPr>
          <p:cNvPr id="119" name="image1.png" descr="Shape, circle&#10;&#10;Description automatically generated"/>
          <p:cNvPicPr>
            <a:picLocks noChangeAspect="1"/>
          </p:cNvPicPr>
          <p:nvPr/>
        </p:nvPicPr>
        <p:blipFill>
          <a:blip r:embed="rId4"/>
          <a:stretch>
            <a:fillRect/>
          </a:stretch>
        </p:blipFill>
        <p:spPr>
          <a:xfrm rot="12426731">
            <a:off x="10101774" y="6013879"/>
            <a:ext cx="860388" cy="525035"/>
          </a:xfrm>
          <a:prstGeom prst="rect">
            <a:avLst/>
          </a:prstGeom>
          <a:ln w="12700">
            <a:miter lim="400000"/>
          </a:ln>
        </p:spPr>
      </p:pic>
      <p:pic>
        <p:nvPicPr>
          <p:cNvPr id="120" name="image4.png" descr="Icon&#10;&#10;Description automatically generated"/>
          <p:cNvPicPr>
            <a:picLocks noChangeAspect="1"/>
          </p:cNvPicPr>
          <p:nvPr/>
        </p:nvPicPr>
        <p:blipFill>
          <a:blip r:embed="rId7"/>
          <a:stretch>
            <a:fillRect/>
          </a:stretch>
        </p:blipFill>
        <p:spPr>
          <a:xfrm>
            <a:off x="10171017" y="629208"/>
            <a:ext cx="863509" cy="1240160"/>
          </a:xfrm>
          <a:prstGeom prst="rect">
            <a:avLst/>
          </a:prstGeom>
          <a:ln w="12700">
            <a:miter lim="400000"/>
          </a:ln>
        </p:spPr>
      </p:pic>
      <p:pic>
        <p:nvPicPr>
          <p:cNvPr id="121" name="image5.png" descr="Icon&#10;&#10;Description automatically generated"/>
          <p:cNvPicPr>
            <a:picLocks noChangeAspect="1"/>
          </p:cNvPicPr>
          <p:nvPr/>
        </p:nvPicPr>
        <p:blipFill>
          <a:blip r:embed="rId8"/>
          <a:stretch>
            <a:fillRect/>
          </a:stretch>
        </p:blipFill>
        <p:spPr>
          <a:xfrm rot="7358418">
            <a:off x="10063178" y="2922826"/>
            <a:ext cx="402769" cy="579558"/>
          </a:xfrm>
          <a:prstGeom prst="rect">
            <a:avLst/>
          </a:prstGeom>
          <a:ln w="12700">
            <a:miter lim="400000"/>
          </a:ln>
        </p:spPr>
      </p:pic>
      <p:pic>
        <p:nvPicPr>
          <p:cNvPr id="122" name="image6.png" descr="A picture containing shape&#10;&#10;Description automatically generated"/>
          <p:cNvPicPr>
            <a:picLocks noChangeAspect="1"/>
          </p:cNvPicPr>
          <p:nvPr/>
        </p:nvPicPr>
        <p:blipFill>
          <a:blip r:embed="rId9"/>
          <a:stretch>
            <a:fillRect/>
          </a:stretch>
        </p:blipFill>
        <p:spPr>
          <a:xfrm rot="1935961">
            <a:off x="9729909" y="5241861"/>
            <a:ext cx="299500" cy="509463"/>
          </a:xfrm>
          <a:prstGeom prst="rect">
            <a:avLst/>
          </a:prstGeom>
          <a:ln w="12700">
            <a:miter lim="400000"/>
          </a:ln>
        </p:spPr>
      </p:pic>
      <p:grpSp>
        <p:nvGrpSpPr>
          <p:cNvPr id="2" name="Group 1">
            <a:extLst>
              <a:ext uri="{FF2B5EF4-FFF2-40B4-BE49-F238E27FC236}">
                <a16:creationId xmlns:a16="http://schemas.microsoft.com/office/drawing/2014/main" id="{2315311B-01D7-83F3-645F-5D1A8C27ECCE}"/>
              </a:ext>
            </a:extLst>
          </p:cNvPr>
          <p:cNvGrpSpPr/>
          <p:nvPr/>
        </p:nvGrpSpPr>
        <p:grpSpPr>
          <a:xfrm>
            <a:off x="138895" y="3515290"/>
            <a:ext cx="11118745" cy="1139689"/>
            <a:chOff x="796375" y="3078508"/>
            <a:chExt cx="11118745" cy="1139689"/>
          </a:xfrm>
        </p:grpSpPr>
        <p:sp>
          <p:nvSpPr>
            <p:cNvPr id="3" name="Freeform: Shape 2">
              <a:extLst>
                <a:ext uri="{FF2B5EF4-FFF2-40B4-BE49-F238E27FC236}">
                  <a16:creationId xmlns:a16="http://schemas.microsoft.com/office/drawing/2014/main" id="{423464E5-8988-BB0A-8EEB-AE0B04F8EAA7}"/>
                </a:ext>
              </a:extLst>
            </p:cNvPr>
            <p:cNvSpPr/>
            <p:nvPr/>
          </p:nvSpPr>
          <p:spPr>
            <a:xfrm>
              <a:off x="796375" y="3157734"/>
              <a:ext cx="3228464" cy="1036291"/>
            </a:xfrm>
            <a:custGeom>
              <a:avLst/>
              <a:gdLst>
                <a:gd name="connsiteX0" fmla="*/ 0 w 3228464"/>
                <a:gd name="connsiteY0" fmla="*/ 0 h 1036291"/>
                <a:gd name="connsiteX1" fmla="*/ 3228464 w 3228464"/>
                <a:gd name="connsiteY1" fmla="*/ 0 h 1036291"/>
                <a:gd name="connsiteX2" fmla="*/ 3228464 w 3228464"/>
                <a:gd name="connsiteY2" fmla="*/ 1036291 h 1036291"/>
                <a:gd name="connsiteX3" fmla="*/ 0 w 3228464"/>
                <a:gd name="connsiteY3" fmla="*/ 1036291 h 1036291"/>
                <a:gd name="connsiteX4" fmla="*/ 0 w 3228464"/>
                <a:gd name="connsiteY4" fmla="*/ 0 h 1036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464" h="1036291">
                  <a:moveTo>
                    <a:pt x="0" y="0"/>
                  </a:moveTo>
                  <a:lnTo>
                    <a:pt x="3228464" y="0"/>
                  </a:lnTo>
                  <a:lnTo>
                    <a:pt x="3228464" y="1036291"/>
                  </a:lnTo>
                  <a:lnTo>
                    <a:pt x="0" y="1036291"/>
                  </a:lnTo>
                  <a:lnTo>
                    <a:pt x="0" y="0"/>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95250" tIns="0" rIns="986648" bIns="0" numCol="1" spcCol="1270" anchor="ctr" anchorCtr="0">
              <a:noAutofit/>
            </a:bodyPr>
            <a:lstStyle/>
            <a:p>
              <a:pPr marL="0" lvl="0" indent="0" algn="ctr" defTabSz="1111250">
                <a:lnSpc>
                  <a:spcPct val="90000"/>
                </a:lnSpc>
                <a:spcBef>
                  <a:spcPct val="0"/>
                </a:spcBef>
                <a:spcAft>
                  <a:spcPct val="35000"/>
                </a:spcAft>
                <a:buNone/>
              </a:pPr>
              <a:r>
                <a:rPr lang="en-US" sz="2500" b="1" kern="1200">
                  <a:solidFill>
                    <a:srgbClr val="244C5A"/>
                  </a:solidFill>
                  <a:latin typeface="Avenir LT Std 55 Roman"/>
                </a:rPr>
                <a:t>Personal Directive </a:t>
              </a:r>
            </a:p>
          </p:txBody>
        </p:sp>
        <p:sp>
          <p:nvSpPr>
            <p:cNvPr id="4" name="Oval 3" descr="Three university student women talking and smiling while seated">
              <a:extLst>
                <a:ext uri="{FF2B5EF4-FFF2-40B4-BE49-F238E27FC236}">
                  <a16:creationId xmlns:a16="http://schemas.microsoft.com/office/drawing/2014/main" id="{AF9DEA13-EFD1-C082-B6AF-B2BC5DA48F5B}"/>
                </a:ext>
              </a:extLst>
            </p:cNvPr>
            <p:cNvSpPr/>
            <p:nvPr/>
          </p:nvSpPr>
          <p:spPr>
            <a:xfrm>
              <a:off x="3353380" y="3078508"/>
              <a:ext cx="1129962" cy="1129962"/>
            </a:xfrm>
            <a:prstGeom prst="ellipse">
              <a:avLst/>
            </a:prstGeom>
            <a:blipFill>
              <a:blip r:embed="rId10" cstate="print">
                <a:extLst>
                  <a:ext uri="{28A0092B-C50C-407E-A947-70E740481C1C}">
                    <a14:useLocalDpi xmlns:a14="http://schemas.microsoft.com/office/drawing/2010/main" val="0"/>
                  </a:ext>
                </a:extLst>
              </a:blip>
              <a:srcRect/>
              <a:stretch>
                <a:fillRect t="-23000" b="-23000"/>
              </a:stretch>
            </a:blipFill>
          </p:spPr>
          <p:style>
            <a:lnRef idx="2">
              <a:schemeClr val="accent4">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 name="Freeform: Shape 4">
              <a:extLst>
                <a:ext uri="{FF2B5EF4-FFF2-40B4-BE49-F238E27FC236}">
                  <a16:creationId xmlns:a16="http://schemas.microsoft.com/office/drawing/2014/main" id="{4E1B5D2B-912C-91D7-73B3-F9C448A7ECA1}"/>
                </a:ext>
              </a:extLst>
            </p:cNvPr>
            <p:cNvSpPr/>
            <p:nvPr/>
          </p:nvSpPr>
          <p:spPr>
            <a:xfrm>
              <a:off x="4523195" y="3167965"/>
              <a:ext cx="3228464" cy="1036291"/>
            </a:xfrm>
            <a:custGeom>
              <a:avLst/>
              <a:gdLst>
                <a:gd name="connsiteX0" fmla="*/ 0 w 3228464"/>
                <a:gd name="connsiteY0" fmla="*/ 0 h 1036291"/>
                <a:gd name="connsiteX1" fmla="*/ 3228464 w 3228464"/>
                <a:gd name="connsiteY1" fmla="*/ 0 h 1036291"/>
                <a:gd name="connsiteX2" fmla="*/ 3228464 w 3228464"/>
                <a:gd name="connsiteY2" fmla="*/ 1036291 h 1036291"/>
                <a:gd name="connsiteX3" fmla="*/ 0 w 3228464"/>
                <a:gd name="connsiteY3" fmla="*/ 1036291 h 1036291"/>
                <a:gd name="connsiteX4" fmla="*/ 0 w 3228464"/>
                <a:gd name="connsiteY4" fmla="*/ 0 h 1036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464" h="1036291">
                  <a:moveTo>
                    <a:pt x="0" y="0"/>
                  </a:moveTo>
                  <a:lnTo>
                    <a:pt x="3228464" y="0"/>
                  </a:lnTo>
                  <a:lnTo>
                    <a:pt x="3228464" y="1036291"/>
                  </a:lnTo>
                  <a:lnTo>
                    <a:pt x="0" y="1036291"/>
                  </a:lnTo>
                  <a:lnTo>
                    <a:pt x="0" y="0"/>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95250" tIns="0" rIns="986648" bIns="0" numCol="1" spcCol="1270" anchor="ctr" anchorCtr="0">
              <a:noAutofit/>
            </a:bodyPr>
            <a:lstStyle/>
            <a:p>
              <a:pPr marL="0" lvl="0" indent="0" algn="ctr" defTabSz="1111250">
                <a:lnSpc>
                  <a:spcPct val="90000"/>
                </a:lnSpc>
                <a:spcBef>
                  <a:spcPct val="0"/>
                </a:spcBef>
                <a:spcAft>
                  <a:spcPct val="35000"/>
                </a:spcAft>
                <a:buNone/>
              </a:pPr>
              <a:r>
                <a:rPr lang="en-US" sz="2500" b="1" kern="1200">
                  <a:solidFill>
                    <a:srgbClr val="244C5A"/>
                  </a:solidFill>
                  <a:latin typeface="Avenir LT Std 55 Roman"/>
                </a:rPr>
                <a:t>Enduring Power of Attorney</a:t>
              </a:r>
            </a:p>
          </p:txBody>
        </p:sp>
        <p:sp>
          <p:nvSpPr>
            <p:cNvPr id="6" name="Oval 5" descr="Person using calculator">
              <a:extLst>
                <a:ext uri="{FF2B5EF4-FFF2-40B4-BE49-F238E27FC236}">
                  <a16:creationId xmlns:a16="http://schemas.microsoft.com/office/drawing/2014/main" id="{5BA5B51E-2D0C-DDE0-9A82-0AE1CD30349C}"/>
                </a:ext>
              </a:extLst>
            </p:cNvPr>
            <p:cNvSpPr/>
            <p:nvPr/>
          </p:nvSpPr>
          <p:spPr>
            <a:xfrm>
              <a:off x="7063393" y="3088235"/>
              <a:ext cx="1129962" cy="1129962"/>
            </a:xfrm>
            <a:prstGeom prst="ellipse">
              <a:avLst/>
            </a:prstGeom>
            <a:blipFill>
              <a:blip r:embed="rId11" cstate="print">
                <a:extLst>
                  <a:ext uri="{28A0092B-C50C-407E-A947-70E740481C1C}">
                    <a14:useLocalDpi xmlns:a14="http://schemas.microsoft.com/office/drawing/2010/main" val="0"/>
                  </a:ext>
                </a:extLst>
              </a:blip>
              <a:srcRect/>
              <a:stretch>
                <a:fillRect l="-25000" r="-25000"/>
              </a:stretch>
            </a:blipFill>
          </p:spPr>
          <p:style>
            <a:lnRef idx="2">
              <a:schemeClr val="accent4">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Freeform: Shape 6">
              <a:extLst>
                <a:ext uri="{FF2B5EF4-FFF2-40B4-BE49-F238E27FC236}">
                  <a16:creationId xmlns:a16="http://schemas.microsoft.com/office/drawing/2014/main" id="{BF0BA68F-0CCC-D0DF-24C6-E9991B8FF3D1}"/>
                </a:ext>
              </a:extLst>
            </p:cNvPr>
            <p:cNvSpPr/>
            <p:nvPr/>
          </p:nvSpPr>
          <p:spPr>
            <a:xfrm>
              <a:off x="8250015" y="3157733"/>
              <a:ext cx="3228464" cy="1036291"/>
            </a:xfrm>
            <a:custGeom>
              <a:avLst/>
              <a:gdLst>
                <a:gd name="connsiteX0" fmla="*/ 0 w 3228464"/>
                <a:gd name="connsiteY0" fmla="*/ 0 h 1036291"/>
                <a:gd name="connsiteX1" fmla="*/ 3228464 w 3228464"/>
                <a:gd name="connsiteY1" fmla="*/ 0 h 1036291"/>
                <a:gd name="connsiteX2" fmla="*/ 3228464 w 3228464"/>
                <a:gd name="connsiteY2" fmla="*/ 1036291 h 1036291"/>
                <a:gd name="connsiteX3" fmla="*/ 0 w 3228464"/>
                <a:gd name="connsiteY3" fmla="*/ 1036291 h 1036291"/>
                <a:gd name="connsiteX4" fmla="*/ 0 w 3228464"/>
                <a:gd name="connsiteY4" fmla="*/ 0 h 1036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464" h="1036291">
                  <a:moveTo>
                    <a:pt x="0" y="0"/>
                  </a:moveTo>
                  <a:lnTo>
                    <a:pt x="3228464" y="0"/>
                  </a:lnTo>
                  <a:lnTo>
                    <a:pt x="3228464" y="1036291"/>
                  </a:lnTo>
                  <a:lnTo>
                    <a:pt x="0" y="1036291"/>
                  </a:lnTo>
                  <a:lnTo>
                    <a:pt x="0" y="0"/>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95250" tIns="0" rIns="986648" bIns="0" numCol="1" spcCol="1270" anchor="ctr" anchorCtr="0">
              <a:noAutofit/>
            </a:bodyPr>
            <a:lstStyle/>
            <a:p>
              <a:pPr marL="0" lvl="0" indent="0" algn="ctr" defTabSz="1111250">
                <a:lnSpc>
                  <a:spcPct val="90000"/>
                </a:lnSpc>
                <a:spcBef>
                  <a:spcPct val="0"/>
                </a:spcBef>
                <a:spcAft>
                  <a:spcPct val="35000"/>
                </a:spcAft>
                <a:buNone/>
              </a:pPr>
              <a:r>
                <a:rPr lang="en-US" sz="2500" b="1" kern="1200">
                  <a:solidFill>
                    <a:srgbClr val="244C5A"/>
                  </a:solidFill>
                  <a:latin typeface="Avenir LT Std 55 Roman"/>
                </a:rPr>
                <a:t>Will</a:t>
              </a:r>
            </a:p>
          </p:txBody>
        </p:sp>
        <p:sp>
          <p:nvSpPr>
            <p:cNvPr id="8" name="Oval 7" descr="Real estate agent and customers">
              <a:extLst>
                <a:ext uri="{FF2B5EF4-FFF2-40B4-BE49-F238E27FC236}">
                  <a16:creationId xmlns:a16="http://schemas.microsoft.com/office/drawing/2014/main" id="{DC053348-B483-817B-2C6F-7FAB676F5A40}"/>
                </a:ext>
              </a:extLst>
            </p:cNvPr>
            <p:cNvSpPr/>
            <p:nvPr/>
          </p:nvSpPr>
          <p:spPr>
            <a:xfrm>
              <a:off x="10785158" y="3085372"/>
              <a:ext cx="1129962" cy="1129962"/>
            </a:xfrm>
            <a:prstGeom prst="ellipse">
              <a:avLst/>
            </a:prstGeom>
            <a:blipFill>
              <a:blip r:embed="rId12" cstate="print">
                <a:extLst>
                  <a:ext uri="{28A0092B-C50C-407E-A947-70E740481C1C}">
                    <a14:useLocalDpi xmlns:a14="http://schemas.microsoft.com/office/drawing/2010/main" val="0"/>
                  </a:ext>
                </a:extLst>
              </a:blip>
              <a:srcRect/>
              <a:stretch>
                <a:fillRect l="-25000" r="-25000"/>
              </a:stretch>
            </a:blipFill>
          </p:spPr>
          <p:style>
            <a:lnRef idx="2">
              <a:schemeClr val="accent4">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spTree>
    <p:extLst>
      <p:ext uri="{BB962C8B-B14F-4D97-AF65-F5344CB8AC3E}">
        <p14:creationId xmlns:p14="http://schemas.microsoft.com/office/powerpoint/2010/main" val="252527470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nvSpPr>
        <p:spPr>
          <a:xfrm>
            <a:off x="704804" y="944943"/>
            <a:ext cx="7116812" cy="3323983"/>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defRPr sz="7000">
                <a:latin typeface="Avenir LT Std 65 Medium"/>
                <a:ea typeface="Avenir LT Std 65 Medium"/>
                <a:cs typeface="Avenir LT Std 65 Medium"/>
                <a:sym typeface="Avenir LT Std 65 Medium"/>
              </a:defRPr>
            </a:pPr>
            <a:endParaRPr/>
          </a:p>
          <a:p>
            <a:pPr>
              <a:defRPr sz="7000">
                <a:solidFill>
                  <a:srgbClr val="235764"/>
                </a:solidFill>
                <a:latin typeface="Avenir LT Std 65 Medium"/>
                <a:ea typeface="Avenir LT Std 65 Medium"/>
                <a:cs typeface="Avenir LT Std 65 Medium"/>
                <a:sym typeface="Avenir LT Std 65 Medium"/>
              </a:defRPr>
            </a:pPr>
            <a:r>
              <a:rPr lang="en-US" b="1"/>
              <a:t>Health and Personal Planning</a:t>
            </a:r>
          </a:p>
        </p:txBody>
      </p:sp>
      <p:sp>
        <p:nvSpPr>
          <p:cNvPr id="126" name="Shape 126"/>
          <p:cNvSpPr/>
          <p:nvPr/>
        </p:nvSpPr>
        <p:spPr>
          <a:xfrm>
            <a:off x="694480" y="4837774"/>
            <a:ext cx="6458674" cy="1116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27" name="image1.png" descr="Shape, circle&#10;&#10;Description automatically generated"/>
          <p:cNvPicPr>
            <a:picLocks noChangeAspect="1"/>
          </p:cNvPicPr>
          <p:nvPr/>
        </p:nvPicPr>
        <p:blipFill>
          <a:blip r:embed="rId3"/>
          <a:stretch>
            <a:fillRect/>
          </a:stretch>
        </p:blipFill>
        <p:spPr>
          <a:xfrm rot="12426731">
            <a:off x="776934" y="360289"/>
            <a:ext cx="808391" cy="493306"/>
          </a:xfrm>
          <a:prstGeom prst="rect">
            <a:avLst/>
          </a:prstGeom>
          <a:ln w="12700">
            <a:miter lim="400000"/>
          </a:ln>
        </p:spPr>
      </p:pic>
      <p:pic>
        <p:nvPicPr>
          <p:cNvPr id="128" name="image3.png" descr="Icon&#10;&#10;Description automatically generated"/>
          <p:cNvPicPr>
            <a:picLocks noChangeAspect="1"/>
          </p:cNvPicPr>
          <p:nvPr/>
        </p:nvPicPr>
        <p:blipFill>
          <a:blip r:embed="rId4"/>
          <a:stretch>
            <a:fillRect/>
          </a:stretch>
        </p:blipFill>
        <p:spPr>
          <a:xfrm>
            <a:off x="763927" y="997489"/>
            <a:ext cx="321967" cy="261820"/>
          </a:xfrm>
          <a:prstGeom prst="rect">
            <a:avLst/>
          </a:prstGeom>
          <a:ln w="12700">
            <a:miter lim="400000"/>
          </a:ln>
        </p:spPr>
      </p:pic>
      <p:pic>
        <p:nvPicPr>
          <p:cNvPr id="129" name="image7.png"/>
          <p:cNvPicPr>
            <a:picLocks noChangeAspect="1"/>
          </p:cNvPicPr>
          <p:nvPr/>
        </p:nvPicPr>
        <p:blipFill>
          <a:blip r:embed="rId5"/>
          <a:stretch>
            <a:fillRect/>
          </a:stretch>
        </p:blipFill>
        <p:spPr>
          <a:xfrm>
            <a:off x="704804" y="5960143"/>
            <a:ext cx="2038396" cy="558674"/>
          </a:xfrm>
          <a:prstGeom prst="rect">
            <a:avLst/>
          </a:prstGeom>
          <a:ln w="12700">
            <a:miter lim="400000"/>
          </a:ln>
        </p:spPr>
      </p:pic>
      <p:pic>
        <p:nvPicPr>
          <p:cNvPr id="130" name="image8.png" descr="Shape, circle&#10;&#10;Description automatically generated"/>
          <p:cNvPicPr>
            <a:picLocks noChangeAspect="1"/>
          </p:cNvPicPr>
          <p:nvPr/>
        </p:nvPicPr>
        <p:blipFill>
          <a:blip r:embed="rId6"/>
          <a:stretch>
            <a:fillRect/>
          </a:stretch>
        </p:blipFill>
        <p:spPr>
          <a:xfrm rot="2092744">
            <a:off x="6150576" y="5909721"/>
            <a:ext cx="650351" cy="382257"/>
          </a:xfrm>
          <a:prstGeom prst="rect">
            <a:avLst/>
          </a:prstGeom>
          <a:ln w="12700">
            <a:miter lim="400000"/>
          </a:ln>
        </p:spPr>
      </p:pic>
      <p:pic>
        <p:nvPicPr>
          <p:cNvPr id="131" name="image2.jpeg" descr="A picture containing diagram&#10;&#10;Description automatically generated"/>
          <p:cNvPicPr>
            <a:picLocks noChangeAspect="1"/>
          </p:cNvPicPr>
          <p:nvPr/>
        </p:nvPicPr>
        <p:blipFill>
          <a:blip r:embed="rId7"/>
          <a:stretch>
            <a:fillRect/>
          </a:stretch>
        </p:blipFill>
        <p:spPr>
          <a:xfrm>
            <a:off x="7879888" y="-30271"/>
            <a:ext cx="4312112" cy="6888272"/>
          </a:xfrm>
          <a:prstGeom prst="rect">
            <a:avLst/>
          </a:prstGeom>
          <a:ln w="12700">
            <a:miter lim="400000"/>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p:nvPr/>
        </p:nvSpPr>
        <p:spPr>
          <a:xfrm>
            <a:off x="704804" y="999553"/>
            <a:ext cx="10511065" cy="8280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r>
              <a:rPr lang="en-US"/>
              <a:t>When to do advance care planning:</a:t>
            </a:r>
            <a:endParaRPr/>
          </a:p>
        </p:txBody>
      </p:sp>
      <p:sp>
        <p:nvSpPr>
          <p:cNvPr id="205" name="Shape 205"/>
          <p:cNvSpPr/>
          <p:nvPr/>
        </p:nvSpPr>
        <p:spPr>
          <a:xfrm>
            <a:off x="601005" y="1803743"/>
            <a:ext cx="10989989" cy="110586"/>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214" name="image12.jpeg"/>
          <p:cNvPicPr>
            <a:picLocks noChangeAspect="1"/>
          </p:cNvPicPr>
          <p:nvPr/>
        </p:nvPicPr>
        <p:blipFill>
          <a:blip r:embed="rId3"/>
          <a:stretch>
            <a:fillRect/>
          </a:stretch>
        </p:blipFill>
        <p:spPr>
          <a:xfrm>
            <a:off x="0" y="6063677"/>
            <a:ext cx="12192000" cy="794325"/>
          </a:xfrm>
          <a:prstGeom prst="rect">
            <a:avLst/>
          </a:prstGeom>
          <a:ln w="12700">
            <a:miter lim="400000"/>
          </a:ln>
        </p:spPr>
      </p:pic>
      <p:pic>
        <p:nvPicPr>
          <p:cNvPr id="215" name="image9.png"/>
          <p:cNvPicPr>
            <a:picLocks noChangeAspect="1"/>
          </p:cNvPicPr>
          <p:nvPr/>
        </p:nvPicPr>
        <p:blipFill>
          <a:blip r:embed="rId4"/>
          <a:stretch>
            <a:fillRect/>
          </a:stretch>
        </p:blipFill>
        <p:spPr>
          <a:xfrm>
            <a:off x="9699583" y="6172024"/>
            <a:ext cx="2026396" cy="555385"/>
          </a:xfrm>
          <a:prstGeom prst="rect">
            <a:avLst/>
          </a:prstGeom>
          <a:ln w="12700">
            <a:miter lim="400000"/>
          </a:ln>
        </p:spPr>
      </p:pic>
      <p:pic>
        <p:nvPicPr>
          <p:cNvPr id="216" name="image12.jpeg"/>
          <p:cNvPicPr>
            <a:picLocks noChangeAspect="1"/>
          </p:cNvPicPr>
          <p:nvPr/>
        </p:nvPicPr>
        <p:blipFill>
          <a:blip r:embed="rId3"/>
          <a:stretch>
            <a:fillRect/>
          </a:stretch>
        </p:blipFill>
        <p:spPr>
          <a:xfrm>
            <a:off x="0" y="0"/>
            <a:ext cx="12192000" cy="794323"/>
          </a:xfrm>
          <a:prstGeom prst="rect">
            <a:avLst/>
          </a:prstGeom>
          <a:ln w="12700">
            <a:miter lim="400000"/>
          </a:ln>
        </p:spPr>
      </p:pic>
      <p:grpSp>
        <p:nvGrpSpPr>
          <p:cNvPr id="4" name="Group 3">
            <a:extLst>
              <a:ext uri="{FF2B5EF4-FFF2-40B4-BE49-F238E27FC236}">
                <a16:creationId xmlns:a16="http://schemas.microsoft.com/office/drawing/2014/main" id="{B9960FC4-7391-E985-74AD-A8F93A4A4860}"/>
              </a:ext>
            </a:extLst>
          </p:cNvPr>
          <p:cNvGrpSpPr/>
          <p:nvPr/>
        </p:nvGrpSpPr>
        <p:grpSpPr>
          <a:xfrm>
            <a:off x="2743200" y="1914329"/>
            <a:ext cx="6585344" cy="3754899"/>
            <a:chOff x="2743200" y="1914329"/>
            <a:chExt cx="6585344" cy="3754899"/>
          </a:xfrm>
        </p:grpSpPr>
        <p:pic>
          <p:nvPicPr>
            <p:cNvPr id="2" name="Picture 1" descr="A circular chart with icons&#10;&#10;Description automatically generated">
              <a:extLst>
                <a:ext uri="{FF2B5EF4-FFF2-40B4-BE49-F238E27FC236}">
                  <a16:creationId xmlns:a16="http://schemas.microsoft.com/office/drawing/2014/main" id="{F72F9435-7B2B-9048-3B6C-80EF28F6825B}"/>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2863459" y="1914329"/>
              <a:ext cx="6465085" cy="3754899"/>
            </a:xfrm>
            <a:prstGeom prst="rect">
              <a:avLst/>
            </a:prstGeom>
          </p:spPr>
        </p:pic>
        <p:sp>
          <p:nvSpPr>
            <p:cNvPr id="3" name="TextBox 2">
              <a:extLst>
                <a:ext uri="{FF2B5EF4-FFF2-40B4-BE49-F238E27FC236}">
                  <a16:creationId xmlns:a16="http://schemas.microsoft.com/office/drawing/2014/main" id="{D292A577-A2F0-0AAC-4EE6-B0A38E8AC45D}"/>
                </a:ext>
              </a:extLst>
            </p:cNvPr>
            <p:cNvSpPr txBox="1"/>
            <p:nvPr/>
          </p:nvSpPr>
          <p:spPr>
            <a:xfrm>
              <a:off x="2743200" y="2998117"/>
              <a:ext cx="873457" cy="47705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50" dirty="0">
                  <a:solidFill>
                    <a:schemeClr val="bg2"/>
                  </a:solidFill>
                  <a:latin typeface="Avenir LT Std 45 Book"/>
                </a:rPr>
                <a:t>b</a:t>
              </a:r>
              <a:r>
                <a:rPr kumimoji="0" lang="en-US" sz="1250" b="0" i="0" u="none" strike="noStrike" cap="none" spc="0" normalizeH="0" baseline="0" dirty="0">
                  <a:ln>
                    <a:noFill/>
                  </a:ln>
                  <a:solidFill>
                    <a:schemeClr val="bg2"/>
                  </a:solidFill>
                  <a:effectLst/>
                  <a:uFillTx/>
                  <a:latin typeface="Avenir LT Std 45 Book"/>
                  <a:sym typeface="Helvetica"/>
                </a:rPr>
                <a:t>ecoming a caregiver</a:t>
              </a:r>
            </a:p>
          </p:txBody>
        </p:sp>
      </p:grpSp>
    </p:spTree>
    <p:extLst>
      <p:ext uri="{BB962C8B-B14F-4D97-AF65-F5344CB8AC3E}">
        <p14:creationId xmlns:p14="http://schemas.microsoft.com/office/powerpoint/2010/main" val="428911441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image11.jpeg"/>
          <p:cNvPicPr>
            <a:picLocks noChangeAspect="1"/>
          </p:cNvPicPr>
          <p:nvPr/>
        </p:nvPicPr>
        <p:blipFill>
          <a:blip r:embed="rId4"/>
          <a:stretch>
            <a:fillRect/>
          </a:stretch>
        </p:blipFill>
        <p:spPr>
          <a:xfrm>
            <a:off x="0" y="6117961"/>
            <a:ext cx="12192000" cy="740042"/>
          </a:xfrm>
          <a:prstGeom prst="rect">
            <a:avLst/>
          </a:prstGeom>
          <a:ln w="12700">
            <a:miter lim="400000"/>
          </a:ln>
        </p:spPr>
      </p:pic>
      <p:pic>
        <p:nvPicPr>
          <p:cNvPr id="173" name="image7.png"/>
          <p:cNvPicPr>
            <a:picLocks noChangeAspect="1"/>
          </p:cNvPicPr>
          <p:nvPr/>
        </p:nvPicPr>
        <p:blipFill>
          <a:blip r:embed="rId5"/>
          <a:stretch>
            <a:fillRect/>
          </a:stretch>
        </p:blipFill>
        <p:spPr>
          <a:xfrm>
            <a:off x="455266" y="6206537"/>
            <a:ext cx="2038396" cy="558674"/>
          </a:xfrm>
          <a:prstGeom prst="rect">
            <a:avLst/>
          </a:prstGeom>
          <a:ln w="12700">
            <a:miter lim="400000"/>
          </a:ln>
        </p:spPr>
      </p:pic>
      <p:pic>
        <p:nvPicPr>
          <p:cNvPr id="2" name="Online Media 3" title="Love Is Not Enough - Advance Care Planning">
            <a:hlinkClick r:id="" action="ppaction://media"/>
            <a:extLst>
              <a:ext uri="{FF2B5EF4-FFF2-40B4-BE49-F238E27FC236}">
                <a16:creationId xmlns:a16="http://schemas.microsoft.com/office/drawing/2014/main" id="{22E92808-F4D6-0510-484D-A4B2E60BCCBB}"/>
              </a:ext>
            </a:extLst>
          </p:cNvPr>
          <p:cNvPicPr>
            <a:picLocks noRot="1" noChangeAspect="1"/>
          </p:cNvPicPr>
          <p:nvPr>
            <a:videoFile r:link="rId1"/>
          </p:nvPr>
        </p:nvPicPr>
        <p:blipFill>
          <a:blip r:embed="rId6"/>
          <a:stretch>
            <a:fillRect/>
          </a:stretch>
        </p:blipFill>
        <p:spPr>
          <a:xfrm>
            <a:off x="1333206" y="430941"/>
            <a:ext cx="9525588" cy="5381957"/>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p:nvPr/>
        </p:nvSpPr>
        <p:spPr>
          <a:xfrm>
            <a:off x="704804" y="999553"/>
            <a:ext cx="10511065" cy="83099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r>
              <a:rPr lang="en-US"/>
              <a:t>Why advance care planning is important:</a:t>
            </a:r>
            <a:endParaRPr/>
          </a:p>
        </p:txBody>
      </p:sp>
      <p:sp>
        <p:nvSpPr>
          <p:cNvPr id="205" name="Shape 205"/>
          <p:cNvSpPr/>
          <p:nvPr/>
        </p:nvSpPr>
        <p:spPr>
          <a:xfrm>
            <a:off x="601005" y="1803743"/>
            <a:ext cx="10989989" cy="110586"/>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214" name="image12.jpeg"/>
          <p:cNvPicPr>
            <a:picLocks noChangeAspect="1"/>
          </p:cNvPicPr>
          <p:nvPr/>
        </p:nvPicPr>
        <p:blipFill>
          <a:blip r:embed="rId3"/>
          <a:stretch>
            <a:fillRect/>
          </a:stretch>
        </p:blipFill>
        <p:spPr>
          <a:xfrm>
            <a:off x="0" y="6063677"/>
            <a:ext cx="12192000" cy="794325"/>
          </a:xfrm>
          <a:prstGeom prst="rect">
            <a:avLst/>
          </a:prstGeom>
          <a:ln w="12700">
            <a:miter lim="400000"/>
          </a:ln>
        </p:spPr>
      </p:pic>
      <p:pic>
        <p:nvPicPr>
          <p:cNvPr id="215" name="image9.png"/>
          <p:cNvPicPr>
            <a:picLocks noChangeAspect="1"/>
          </p:cNvPicPr>
          <p:nvPr/>
        </p:nvPicPr>
        <p:blipFill>
          <a:blip r:embed="rId4"/>
          <a:stretch>
            <a:fillRect/>
          </a:stretch>
        </p:blipFill>
        <p:spPr>
          <a:xfrm>
            <a:off x="9699583" y="6172024"/>
            <a:ext cx="2026396" cy="555385"/>
          </a:xfrm>
          <a:prstGeom prst="rect">
            <a:avLst/>
          </a:prstGeom>
          <a:ln w="12700">
            <a:miter lim="400000"/>
          </a:ln>
        </p:spPr>
      </p:pic>
      <p:pic>
        <p:nvPicPr>
          <p:cNvPr id="216" name="image12.jpeg"/>
          <p:cNvPicPr>
            <a:picLocks noChangeAspect="1"/>
          </p:cNvPicPr>
          <p:nvPr/>
        </p:nvPicPr>
        <p:blipFill>
          <a:blip r:embed="rId3"/>
          <a:stretch>
            <a:fillRect/>
          </a:stretch>
        </p:blipFill>
        <p:spPr>
          <a:xfrm>
            <a:off x="0" y="0"/>
            <a:ext cx="12192000" cy="794323"/>
          </a:xfrm>
          <a:prstGeom prst="rect">
            <a:avLst/>
          </a:prstGeom>
          <a:ln w="12700">
            <a:miter lim="400000"/>
          </a:ln>
        </p:spPr>
      </p:pic>
      <p:sp>
        <p:nvSpPr>
          <p:cNvPr id="4" name="TextBox 3">
            <a:extLst>
              <a:ext uri="{FF2B5EF4-FFF2-40B4-BE49-F238E27FC236}">
                <a16:creationId xmlns:a16="http://schemas.microsoft.com/office/drawing/2014/main" id="{EE7E5DF4-D8B6-B9E3-7D4B-4BCAADDA77A9}"/>
              </a:ext>
            </a:extLst>
          </p:cNvPr>
          <p:cNvSpPr txBox="1"/>
          <p:nvPr/>
        </p:nvSpPr>
        <p:spPr>
          <a:xfrm>
            <a:off x="1197836" y="2361289"/>
            <a:ext cx="9525000" cy="28062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nSpc>
                <a:spcPct val="107000"/>
              </a:lnSpc>
              <a:spcAft>
                <a:spcPts val="815"/>
              </a:spcAft>
              <a:buFont typeface="Arial" panose="020B0604020202020204" pitchFamily="34" charset="0"/>
              <a:buChar char="•"/>
            </a:pPr>
            <a:r>
              <a:rPr lang="en-US" sz="3200" kern="100" dirty="0">
                <a:solidFill>
                  <a:srgbClr val="235764"/>
                </a:solidFill>
                <a:latin typeface="Avenir LT Std 55 Roman"/>
                <a:ea typeface="Aptos" panose="020B0004020202020204" pitchFamily="34" charset="0"/>
                <a:cs typeface="Times New Roman" panose="02020603050405020304" pitchFamily="18" charset="0"/>
              </a:rPr>
              <a:t>It allows your care preferences to be known by the people that matter most to you and your healthcare team.</a:t>
            </a:r>
          </a:p>
          <a:p>
            <a:pPr marL="457200" indent="-457200">
              <a:lnSpc>
                <a:spcPct val="107000"/>
              </a:lnSpc>
              <a:spcAft>
                <a:spcPts val="815"/>
              </a:spcAft>
              <a:buFont typeface="Arial" panose="020B0604020202020204" pitchFamily="34" charset="0"/>
              <a:buChar char="•"/>
            </a:pPr>
            <a:r>
              <a:rPr lang="en-US" sz="3200" kern="100" dirty="0">
                <a:solidFill>
                  <a:srgbClr val="235764"/>
                </a:solidFill>
                <a:latin typeface="Avenir LT Std 55 Roman"/>
                <a:ea typeface="Aptos" panose="020B0004020202020204" pitchFamily="34" charset="0"/>
                <a:cs typeface="Times New Roman" panose="02020603050405020304" pitchFamily="18" charset="0"/>
              </a:rPr>
              <a:t>It can help you make your own decisions about your care. </a:t>
            </a:r>
          </a:p>
        </p:txBody>
      </p:sp>
    </p:spTree>
    <p:extLst>
      <p:ext uri="{BB962C8B-B14F-4D97-AF65-F5344CB8AC3E}">
        <p14:creationId xmlns:p14="http://schemas.microsoft.com/office/powerpoint/2010/main" val="164391327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nvSpPr>
        <p:spPr>
          <a:xfrm>
            <a:off x="5258768" y="251398"/>
            <a:ext cx="5949392" cy="156965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r>
              <a:rPr lang="en-US" dirty="0"/>
              <a:t>The five steps of advance care planning:</a:t>
            </a:r>
            <a:endParaRPr dirty="0"/>
          </a:p>
        </p:txBody>
      </p:sp>
      <p:sp>
        <p:nvSpPr>
          <p:cNvPr id="142" name="Shape 142"/>
          <p:cNvSpPr/>
          <p:nvPr/>
        </p:nvSpPr>
        <p:spPr>
          <a:xfrm>
            <a:off x="5004125" y="1868859"/>
            <a:ext cx="6458677" cy="1116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43" name="image7.png"/>
          <p:cNvPicPr>
            <a:picLocks noChangeAspect="1"/>
          </p:cNvPicPr>
          <p:nvPr/>
        </p:nvPicPr>
        <p:blipFill>
          <a:blip r:embed="rId3"/>
          <a:stretch>
            <a:fillRect/>
          </a:stretch>
        </p:blipFill>
        <p:spPr>
          <a:xfrm>
            <a:off x="9612664" y="5849036"/>
            <a:ext cx="2038398" cy="558674"/>
          </a:xfrm>
          <a:prstGeom prst="rect">
            <a:avLst/>
          </a:prstGeom>
          <a:ln w="12700">
            <a:miter lim="400000"/>
          </a:ln>
        </p:spPr>
      </p:pic>
      <p:pic>
        <p:nvPicPr>
          <p:cNvPr id="144" name="image5.jpeg" descr="Background pattern&#10;&#10;Description automatically generated"/>
          <p:cNvPicPr>
            <a:picLocks noChangeAspect="1"/>
          </p:cNvPicPr>
          <p:nvPr/>
        </p:nvPicPr>
        <p:blipFill>
          <a:blip r:embed="rId4"/>
          <a:stretch>
            <a:fillRect/>
          </a:stretch>
        </p:blipFill>
        <p:spPr>
          <a:xfrm>
            <a:off x="0" y="-29783"/>
            <a:ext cx="4305783" cy="6896169"/>
          </a:xfrm>
          <a:prstGeom prst="rect">
            <a:avLst/>
          </a:prstGeom>
          <a:ln w="12700">
            <a:miter lim="400000"/>
          </a:ln>
        </p:spPr>
      </p:pic>
      <p:pic>
        <p:nvPicPr>
          <p:cNvPr id="4" name="Picture 3">
            <a:extLst>
              <a:ext uri="{FF2B5EF4-FFF2-40B4-BE49-F238E27FC236}">
                <a16:creationId xmlns:a16="http://schemas.microsoft.com/office/drawing/2014/main" id="{1506E342-9615-A310-2789-6AAC5252EF5D}"/>
              </a:ext>
            </a:extLst>
          </p:cNvPr>
          <p:cNvPicPr>
            <a:picLocks noChangeAspect="1"/>
          </p:cNvPicPr>
          <p:nvPr/>
        </p:nvPicPr>
        <p:blipFill rotWithShape="1">
          <a:blip r:embed="rId5"/>
          <a:srcRect l="4789" t="3985"/>
          <a:stretch/>
        </p:blipFill>
        <p:spPr>
          <a:xfrm>
            <a:off x="5484127" y="2286930"/>
            <a:ext cx="2749336" cy="1286236"/>
          </a:xfrm>
          <a:prstGeom prst="rect">
            <a:avLst/>
          </a:prstGeom>
        </p:spPr>
      </p:pic>
      <p:pic>
        <p:nvPicPr>
          <p:cNvPr id="5" name="Picture 4">
            <a:extLst>
              <a:ext uri="{FF2B5EF4-FFF2-40B4-BE49-F238E27FC236}">
                <a16:creationId xmlns:a16="http://schemas.microsoft.com/office/drawing/2014/main" id="{A1B6D0EA-0AA9-D330-152A-0C4C740B125B}"/>
              </a:ext>
            </a:extLst>
          </p:cNvPr>
          <p:cNvPicPr>
            <a:picLocks noChangeAspect="1"/>
          </p:cNvPicPr>
          <p:nvPr/>
        </p:nvPicPr>
        <p:blipFill>
          <a:blip r:embed="rId6"/>
          <a:stretch>
            <a:fillRect/>
          </a:stretch>
        </p:blipFill>
        <p:spPr>
          <a:xfrm>
            <a:off x="8458824" y="2602731"/>
            <a:ext cx="2749336" cy="1312016"/>
          </a:xfrm>
          <a:prstGeom prst="rect">
            <a:avLst/>
          </a:prstGeom>
        </p:spPr>
      </p:pic>
      <p:pic>
        <p:nvPicPr>
          <p:cNvPr id="6" name="Picture 5">
            <a:extLst>
              <a:ext uri="{FF2B5EF4-FFF2-40B4-BE49-F238E27FC236}">
                <a16:creationId xmlns:a16="http://schemas.microsoft.com/office/drawing/2014/main" id="{79D10B1C-C562-6B50-75B8-3E4C61D00328}"/>
              </a:ext>
            </a:extLst>
          </p:cNvPr>
          <p:cNvPicPr>
            <a:picLocks noChangeAspect="1"/>
          </p:cNvPicPr>
          <p:nvPr/>
        </p:nvPicPr>
        <p:blipFill>
          <a:blip r:embed="rId7"/>
          <a:stretch>
            <a:fillRect/>
          </a:stretch>
        </p:blipFill>
        <p:spPr>
          <a:xfrm>
            <a:off x="5484127" y="3755185"/>
            <a:ext cx="2760319" cy="1278995"/>
          </a:xfrm>
          <a:prstGeom prst="rect">
            <a:avLst/>
          </a:prstGeom>
        </p:spPr>
      </p:pic>
      <p:pic>
        <p:nvPicPr>
          <p:cNvPr id="3" name="Picture 2" descr="A white text on a blue background&#10;&#10;Description automatically generated">
            <a:extLst>
              <a:ext uri="{FF2B5EF4-FFF2-40B4-BE49-F238E27FC236}">
                <a16:creationId xmlns:a16="http://schemas.microsoft.com/office/drawing/2014/main" id="{4B6FD600-6FCC-F3E3-C7E0-ABC6C63C4F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58825" y="4029261"/>
            <a:ext cx="2749336" cy="1235940"/>
          </a:xfrm>
          <a:prstGeom prst="rect">
            <a:avLst/>
          </a:prstGeom>
        </p:spPr>
      </p:pic>
      <p:pic>
        <p:nvPicPr>
          <p:cNvPr id="10" name="Picture 9" descr="A green and white rectangle with text&#10;&#10;Description automatically generated">
            <a:extLst>
              <a:ext uri="{FF2B5EF4-FFF2-40B4-BE49-F238E27FC236}">
                <a16:creationId xmlns:a16="http://schemas.microsoft.com/office/drawing/2014/main" id="{1D08371B-19AE-CFD8-CEB6-D195C20877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4127" y="5237460"/>
            <a:ext cx="2760319" cy="1234879"/>
          </a:xfrm>
          <a:prstGeom prst="rect">
            <a:avLst/>
          </a:prstGeom>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p:nvPr/>
        </p:nvSpPr>
        <p:spPr>
          <a:xfrm>
            <a:off x="5104437" y="310293"/>
            <a:ext cx="6204034" cy="82803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r>
              <a:rPr lang="en-US"/>
              <a:t>Step 1: Think</a:t>
            </a:r>
            <a:endParaRPr/>
          </a:p>
        </p:txBody>
      </p:sp>
      <p:sp>
        <p:nvSpPr>
          <p:cNvPr id="148" name="Shape 148"/>
          <p:cNvSpPr/>
          <p:nvPr/>
        </p:nvSpPr>
        <p:spPr>
          <a:xfrm>
            <a:off x="5104436" y="1155687"/>
            <a:ext cx="6458677" cy="1116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49" name="Shape 149"/>
          <p:cNvSpPr/>
          <p:nvPr/>
        </p:nvSpPr>
        <p:spPr>
          <a:xfrm>
            <a:off x="4740281" y="1668277"/>
            <a:ext cx="6822829" cy="40010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marL="285750" indent="-285750">
              <a:spcAft>
                <a:spcPts val="1200"/>
              </a:spcAft>
              <a:buClr>
                <a:srgbClr val="235764"/>
              </a:buClr>
              <a:buSzPct val="100000"/>
              <a:buFont typeface="Arial"/>
              <a:buChar char="•"/>
              <a:defRPr sz="2400">
                <a:solidFill>
                  <a:srgbClr val="558788"/>
                </a:solidFill>
                <a:latin typeface="Avenir LT Std 55 Roman"/>
                <a:ea typeface="Avenir LT Std 55 Roman"/>
                <a:cs typeface="Avenir LT Std 55 Roman"/>
                <a:sym typeface="Avenir LT Std 55 Roman"/>
              </a:defRPr>
            </a:pPr>
            <a:r>
              <a:rPr lang="en-US" sz="2800">
                <a:solidFill>
                  <a:srgbClr val="235764"/>
                </a:solidFill>
              </a:rPr>
              <a:t>What brings you joy and makes your life meaningful?</a:t>
            </a:r>
          </a:p>
          <a:p>
            <a:pPr marL="285750" indent="-285750">
              <a:spcAft>
                <a:spcPts val="1200"/>
              </a:spcAft>
              <a:buClr>
                <a:srgbClr val="235764"/>
              </a:buClr>
              <a:buSzPct val="100000"/>
              <a:buFont typeface="Arial"/>
              <a:buChar char="•"/>
              <a:defRPr sz="2400">
                <a:solidFill>
                  <a:srgbClr val="558788"/>
                </a:solidFill>
                <a:latin typeface="Avenir LT Std 55 Roman"/>
                <a:ea typeface="Avenir LT Std 55 Roman"/>
                <a:cs typeface="Avenir LT Std 55 Roman"/>
                <a:sym typeface="Avenir LT Std 55 Roman"/>
              </a:defRPr>
            </a:pPr>
            <a:r>
              <a:rPr lang="en-US" sz="2800">
                <a:solidFill>
                  <a:srgbClr val="235764"/>
                </a:solidFill>
              </a:rPr>
              <a:t>Do you have spiritual, cultural or religious beliefs that are important to you?</a:t>
            </a:r>
          </a:p>
          <a:p>
            <a:pPr marL="285750" indent="-285750">
              <a:spcAft>
                <a:spcPts val="1200"/>
              </a:spcAft>
              <a:buClr>
                <a:srgbClr val="235764"/>
              </a:buClr>
              <a:buSzPct val="100000"/>
              <a:buFont typeface="Arial"/>
              <a:buChar char="•"/>
              <a:defRPr sz="2400">
                <a:solidFill>
                  <a:srgbClr val="558788"/>
                </a:solidFill>
                <a:latin typeface="Avenir LT Std 55 Roman"/>
                <a:ea typeface="Avenir LT Std 55 Roman"/>
                <a:cs typeface="Avenir LT Std 55 Roman"/>
                <a:sym typeface="Avenir LT Std 55 Roman"/>
              </a:defRPr>
            </a:pPr>
            <a:r>
              <a:rPr lang="en-US" sz="2800">
                <a:solidFill>
                  <a:srgbClr val="235764"/>
                </a:solidFill>
              </a:rPr>
              <a:t>Who are the most important people in your life?</a:t>
            </a:r>
          </a:p>
          <a:p>
            <a:pPr marL="285750" indent="-285750">
              <a:buClr>
                <a:srgbClr val="235764"/>
              </a:buClr>
              <a:buSzPct val="100000"/>
              <a:buFont typeface="Arial"/>
              <a:buChar char="•"/>
              <a:defRPr sz="2400">
                <a:solidFill>
                  <a:srgbClr val="558788"/>
                </a:solidFill>
                <a:latin typeface="Avenir LT Std 55 Roman"/>
                <a:ea typeface="Avenir LT Std 55 Roman"/>
                <a:cs typeface="Avenir LT Std 55 Roman"/>
                <a:sym typeface="Avenir LT Std 55 Roman"/>
              </a:defRPr>
            </a:pPr>
            <a:r>
              <a:rPr lang="en-US" sz="2800">
                <a:solidFill>
                  <a:srgbClr val="235764"/>
                </a:solidFill>
              </a:rPr>
              <a:t>If you were to get very sick, what would matter the most to you?</a:t>
            </a:r>
          </a:p>
        </p:txBody>
      </p:sp>
      <p:pic>
        <p:nvPicPr>
          <p:cNvPr id="150" name="image1.png" descr="Shape, circle&#10;&#10;Description automatically generated"/>
          <p:cNvPicPr>
            <a:picLocks noChangeAspect="1"/>
          </p:cNvPicPr>
          <p:nvPr/>
        </p:nvPicPr>
        <p:blipFill>
          <a:blip r:embed="rId3"/>
          <a:stretch>
            <a:fillRect/>
          </a:stretch>
        </p:blipFill>
        <p:spPr>
          <a:xfrm rot="12426731">
            <a:off x="11327748" y="2356504"/>
            <a:ext cx="470725" cy="287251"/>
          </a:xfrm>
          <a:prstGeom prst="rect">
            <a:avLst/>
          </a:prstGeom>
          <a:ln w="12700">
            <a:miter lim="400000"/>
          </a:ln>
        </p:spPr>
      </p:pic>
      <p:pic>
        <p:nvPicPr>
          <p:cNvPr id="151" name="image7.png"/>
          <p:cNvPicPr>
            <a:picLocks noChangeAspect="1"/>
          </p:cNvPicPr>
          <p:nvPr/>
        </p:nvPicPr>
        <p:blipFill>
          <a:blip r:embed="rId4"/>
          <a:stretch>
            <a:fillRect/>
          </a:stretch>
        </p:blipFill>
        <p:spPr>
          <a:xfrm>
            <a:off x="9558728" y="5982322"/>
            <a:ext cx="2038398" cy="558674"/>
          </a:xfrm>
          <a:prstGeom prst="rect">
            <a:avLst/>
          </a:prstGeom>
          <a:ln w="12700">
            <a:miter lim="400000"/>
          </a:ln>
        </p:spPr>
      </p:pic>
      <p:pic>
        <p:nvPicPr>
          <p:cNvPr id="152" name="image6.jpeg" descr="A picture containing background pattern&#10;&#10;Description automatically generated"/>
          <p:cNvPicPr>
            <a:picLocks noChangeAspect="1"/>
          </p:cNvPicPr>
          <p:nvPr/>
        </p:nvPicPr>
        <p:blipFill>
          <a:blip r:embed="rId5"/>
          <a:stretch>
            <a:fillRect/>
          </a:stretch>
        </p:blipFill>
        <p:spPr>
          <a:xfrm>
            <a:off x="0" y="0"/>
            <a:ext cx="4328932" cy="6870276"/>
          </a:xfrm>
          <a:prstGeom prst="rect">
            <a:avLst/>
          </a:prstGeom>
          <a:ln w="12700">
            <a:miter lim="400000"/>
          </a:ln>
        </p:spPr>
      </p:pic>
      <p:pic>
        <p:nvPicPr>
          <p:cNvPr id="153" name="image3.png" descr="Icon&#10;&#10;Description automatically generated"/>
          <p:cNvPicPr>
            <a:picLocks noChangeAspect="1"/>
          </p:cNvPicPr>
          <p:nvPr/>
        </p:nvPicPr>
        <p:blipFill>
          <a:blip r:embed="rId6"/>
          <a:stretch>
            <a:fillRect/>
          </a:stretch>
        </p:blipFill>
        <p:spPr>
          <a:xfrm>
            <a:off x="11017556" y="1927435"/>
            <a:ext cx="395088" cy="321281"/>
          </a:xfrm>
          <a:prstGeom prst="rect">
            <a:avLst/>
          </a:prstGeom>
          <a:ln w="12700">
            <a:miter lim="400000"/>
          </a:ln>
        </p:spPr>
      </p:pic>
    </p:spTree>
    <p:extLst>
      <p:ext uri="{BB962C8B-B14F-4D97-AF65-F5344CB8AC3E}">
        <p14:creationId xmlns:p14="http://schemas.microsoft.com/office/powerpoint/2010/main" val="156527149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image15.jpeg"/>
          <p:cNvPicPr>
            <a:picLocks noChangeAspect="1"/>
          </p:cNvPicPr>
          <p:nvPr/>
        </p:nvPicPr>
        <p:blipFill>
          <a:blip r:embed="rId3"/>
          <a:stretch>
            <a:fillRect/>
          </a:stretch>
        </p:blipFill>
        <p:spPr>
          <a:xfrm>
            <a:off x="0" y="0"/>
            <a:ext cx="12192000" cy="803324"/>
          </a:xfrm>
          <a:prstGeom prst="rect">
            <a:avLst/>
          </a:prstGeom>
          <a:ln w="12700">
            <a:miter lim="400000"/>
          </a:ln>
        </p:spPr>
      </p:pic>
      <p:sp>
        <p:nvSpPr>
          <p:cNvPr id="183" name="Shape 183"/>
          <p:cNvSpPr/>
          <p:nvPr/>
        </p:nvSpPr>
        <p:spPr>
          <a:xfrm>
            <a:off x="532274" y="999553"/>
            <a:ext cx="10683596" cy="82803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r>
              <a:rPr lang="en-US"/>
              <a:t>Step 2: Learn</a:t>
            </a:r>
            <a:endParaRPr/>
          </a:p>
        </p:txBody>
      </p:sp>
      <p:sp>
        <p:nvSpPr>
          <p:cNvPr id="184" name="Shape 184"/>
          <p:cNvSpPr/>
          <p:nvPr/>
        </p:nvSpPr>
        <p:spPr>
          <a:xfrm>
            <a:off x="497207" y="1824408"/>
            <a:ext cx="10989989" cy="110586"/>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grpSp>
        <p:nvGrpSpPr>
          <p:cNvPr id="200" name="Group 200"/>
          <p:cNvGrpSpPr/>
          <p:nvPr/>
        </p:nvGrpSpPr>
        <p:grpSpPr>
          <a:xfrm>
            <a:off x="497204" y="2652445"/>
            <a:ext cx="11336200" cy="5550754"/>
            <a:chOff x="-1" y="0"/>
            <a:chExt cx="10989993" cy="4303340"/>
          </a:xfrm>
        </p:grpSpPr>
        <p:grpSp>
          <p:nvGrpSpPr>
            <p:cNvPr id="187" name="Group 187"/>
            <p:cNvGrpSpPr/>
            <p:nvPr/>
          </p:nvGrpSpPr>
          <p:grpSpPr>
            <a:xfrm>
              <a:off x="-1" y="0"/>
              <a:ext cx="2065794" cy="1549348"/>
              <a:chOff x="0" y="0"/>
              <a:chExt cx="2065792" cy="1549346"/>
            </a:xfrm>
          </p:grpSpPr>
          <p:sp>
            <p:nvSpPr>
              <p:cNvPr id="185" name="Shape 185"/>
              <p:cNvSpPr/>
              <p:nvPr/>
            </p:nvSpPr>
            <p:spPr>
              <a:xfrm>
                <a:off x="0" y="0"/>
                <a:ext cx="2065792" cy="1549346"/>
              </a:xfrm>
              <a:prstGeom prst="roundRect">
                <a:avLst>
                  <a:gd name="adj" fmla="val 7500"/>
                </a:avLst>
              </a:prstGeom>
              <a:solidFill>
                <a:srgbClr val="FBDB65"/>
              </a:solidFill>
              <a:ln w="12700" cap="flat">
                <a:noFill/>
                <a:prstDash val="solid"/>
                <a:miter lim="800000"/>
              </a:ln>
              <a:effectLst/>
            </p:spPr>
            <p:txBody>
              <a:bodyPr wrap="square" lIns="45718" tIns="45718" rIns="45718" bIns="45718" numCol="1" anchor="t">
                <a:noAutofit/>
              </a:bodyPr>
              <a:lstStyle/>
              <a:p>
                <a:pPr algn="ctr">
                  <a:defRPr sz="2400">
                    <a:solidFill>
                      <a:srgbClr val="FFFFFF"/>
                    </a:solidFill>
                    <a:latin typeface="+mn-lt"/>
                    <a:ea typeface="+mn-ea"/>
                    <a:cs typeface="+mn-cs"/>
                    <a:sym typeface="Calibri"/>
                  </a:defRPr>
                </a:pPr>
                <a:endParaRPr sz="2800">
                  <a:latin typeface="Avenir LT Std 45 Book"/>
                </a:endParaRPr>
              </a:p>
            </p:txBody>
          </p:sp>
          <p:sp>
            <p:nvSpPr>
              <p:cNvPr id="186" name="Shape 186"/>
              <p:cNvSpPr/>
              <p:nvPr/>
            </p:nvSpPr>
            <p:spPr>
              <a:xfrm>
                <a:off x="6136" y="293003"/>
                <a:ext cx="1997793" cy="100215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pPr algn="ctr">
                  <a:buSzPct val="100000"/>
                  <a:defRPr sz="2400">
                    <a:solidFill>
                      <a:srgbClr val="235764"/>
                    </a:solidFill>
                    <a:latin typeface="Avenir LT Std 45 Book"/>
                    <a:ea typeface="Avenir LT Std 45 Book"/>
                    <a:cs typeface="Avenir LT Std 45 Book"/>
                    <a:sym typeface="Avenir LT Std 45 Book"/>
                  </a:defRPr>
                </a:pPr>
                <a:r>
                  <a:rPr lang="en-US" sz="2600">
                    <a:solidFill>
                      <a:srgbClr val="235764"/>
                    </a:solidFill>
                    <a:latin typeface="Avenir LT Std 45 Book"/>
                  </a:rPr>
                  <a:t>Do I have a health concern?</a:t>
                </a:r>
                <a:endParaRPr sz="2600">
                  <a:solidFill>
                    <a:srgbClr val="235764"/>
                  </a:solidFill>
                  <a:latin typeface="Avenir LT Std 45 Book"/>
                </a:endParaRPr>
              </a:p>
            </p:txBody>
          </p:sp>
        </p:grpSp>
        <p:sp>
          <p:nvSpPr>
            <p:cNvPr id="188" name="Shape 188"/>
            <p:cNvSpPr/>
            <p:nvPr/>
          </p:nvSpPr>
          <p:spPr>
            <a:xfrm>
              <a:off x="2293023" y="547433"/>
              <a:ext cx="454476" cy="454476"/>
            </a:xfrm>
            <a:prstGeom prst="rightArrow">
              <a:avLst>
                <a:gd name="adj1" fmla="val 64000"/>
                <a:gd name="adj2" fmla="val 50000"/>
              </a:avLst>
            </a:prstGeom>
            <a:solidFill>
              <a:schemeClr val="tx1"/>
            </a:solidFill>
            <a:ln w="12700" cap="flat">
              <a:noFill/>
              <a:miter lim="400000"/>
            </a:ln>
            <a:effectLst/>
          </p:spPr>
          <p:txBody>
            <a:bodyPr wrap="square" lIns="45718" tIns="45718" rIns="45718" bIns="45718" numCol="1" anchor="ctr">
              <a:noAutofit/>
            </a:bodyPr>
            <a:lstStyle/>
            <a:p>
              <a:pPr algn="ctr">
                <a:defRPr>
                  <a:latin typeface="+mn-lt"/>
                  <a:ea typeface="+mn-ea"/>
                  <a:cs typeface="+mn-cs"/>
                  <a:sym typeface="Calibri"/>
                </a:defRPr>
              </a:pPr>
              <a:endParaRPr sz="2800">
                <a:latin typeface="Avenir LT Std 45 Book"/>
              </a:endParaRPr>
            </a:p>
          </p:txBody>
        </p:sp>
        <p:grpSp>
          <p:nvGrpSpPr>
            <p:cNvPr id="191" name="Group 191"/>
            <p:cNvGrpSpPr/>
            <p:nvPr/>
          </p:nvGrpSpPr>
          <p:grpSpPr>
            <a:xfrm>
              <a:off x="2974733" y="0"/>
              <a:ext cx="2065794" cy="1549348"/>
              <a:chOff x="0" y="0"/>
              <a:chExt cx="2065793" cy="1549346"/>
            </a:xfrm>
          </p:grpSpPr>
          <p:sp>
            <p:nvSpPr>
              <p:cNvPr id="189" name="Shape 189"/>
              <p:cNvSpPr/>
              <p:nvPr/>
            </p:nvSpPr>
            <p:spPr>
              <a:xfrm>
                <a:off x="0" y="0"/>
                <a:ext cx="2065793" cy="1549346"/>
              </a:xfrm>
              <a:prstGeom prst="roundRect">
                <a:avLst>
                  <a:gd name="adj" fmla="val 7500"/>
                </a:avLst>
              </a:prstGeom>
              <a:solidFill>
                <a:srgbClr val="558788"/>
              </a:solidFill>
              <a:ln w="12700" cap="flat">
                <a:noFill/>
                <a:prstDash val="solid"/>
                <a:miter lim="800000"/>
              </a:ln>
              <a:effectLst/>
            </p:spPr>
            <p:txBody>
              <a:bodyPr wrap="square" lIns="45718" tIns="45718" rIns="45718" bIns="45718" numCol="1" anchor="t">
                <a:noAutofit/>
              </a:bodyPr>
              <a:lstStyle/>
              <a:p>
                <a:pPr algn="ctr">
                  <a:defRPr sz="2400">
                    <a:solidFill>
                      <a:srgbClr val="FFFFFF"/>
                    </a:solidFill>
                    <a:latin typeface="Avenir LT Std 45 Book"/>
                    <a:ea typeface="Avenir LT Std 45 Book"/>
                    <a:cs typeface="Avenir LT Std 45 Book"/>
                    <a:sym typeface="Avenir LT Std 45 Book"/>
                  </a:defRPr>
                </a:pPr>
                <a:endParaRPr sz="2800">
                  <a:latin typeface="Avenir LT Std 45 Book"/>
                </a:endParaRPr>
              </a:p>
            </p:txBody>
          </p:sp>
          <p:sp>
            <p:nvSpPr>
              <p:cNvPr id="190" name="Shape 190"/>
              <p:cNvSpPr/>
              <p:nvPr/>
            </p:nvSpPr>
            <p:spPr>
              <a:xfrm>
                <a:off x="33999" y="228555"/>
                <a:ext cx="1997794" cy="100215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pPr algn="ctr">
                  <a:defRPr sz="2400">
                    <a:solidFill>
                      <a:srgbClr val="FFFFFF"/>
                    </a:solidFill>
                    <a:latin typeface="Avenir LT Std 65 Medium"/>
                    <a:ea typeface="Avenir LT Std 65 Medium"/>
                    <a:cs typeface="Avenir LT Std 65 Medium"/>
                    <a:sym typeface="Avenir LT Std 65 Medium"/>
                  </a:defRPr>
                </a:pPr>
                <a:r>
                  <a:rPr lang="en-US" sz="2600">
                    <a:latin typeface="Avenir LT Std 45 Book"/>
                  </a:rPr>
                  <a:t>What treatments are available?</a:t>
                </a:r>
                <a:endParaRPr sz="2600">
                  <a:latin typeface="Avenir LT Std 45 Book"/>
                </a:endParaRPr>
              </a:p>
            </p:txBody>
          </p:sp>
        </p:grpSp>
        <p:sp>
          <p:nvSpPr>
            <p:cNvPr id="192" name="Shape 192"/>
            <p:cNvSpPr/>
            <p:nvPr/>
          </p:nvSpPr>
          <p:spPr>
            <a:xfrm>
              <a:off x="5267758" y="547433"/>
              <a:ext cx="454476" cy="454476"/>
            </a:xfrm>
            <a:prstGeom prst="rightArrow">
              <a:avLst>
                <a:gd name="adj1" fmla="val 64000"/>
                <a:gd name="adj2" fmla="val 50000"/>
              </a:avLst>
            </a:prstGeom>
            <a:solidFill>
              <a:schemeClr val="tx1"/>
            </a:solidFill>
            <a:ln w="12700" cap="flat">
              <a:noFill/>
              <a:miter lim="400000"/>
            </a:ln>
            <a:effectLst/>
          </p:spPr>
          <p:txBody>
            <a:bodyPr wrap="square" lIns="45718" tIns="45718" rIns="45718" bIns="45718" numCol="1" anchor="ctr">
              <a:noAutofit/>
            </a:bodyPr>
            <a:lstStyle/>
            <a:p>
              <a:pPr algn="ctr">
                <a:defRPr>
                  <a:latin typeface="+mn-lt"/>
                  <a:ea typeface="+mn-ea"/>
                  <a:cs typeface="+mn-cs"/>
                  <a:sym typeface="Calibri"/>
                </a:defRPr>
              </a:pPr>
              <a:endParaRPr sz="2800">
                <a:latin typeface="Avenir LT Std 45 Book"/>
              </a:endParaRPr>
            </a:p>
          </p:txBody>
        </p:sp>
        <p:grpSp>
          <p:nvGrpSpPr>
            <p:cNvPr id="195" name="Group 195"/>
            <p:cNvGrpSpPr/>
            <p:nvPr/>
          </p:nvGrpSpPr>
          <p:grpSpPr>
            <a:xfrm>
              <a:off x="5949468" y="0"/>
              <a:ext cx="2740379" cy="4303340"/>
              <a:chOff x="0" y="0"/>
              <a:chExt cx="2740376" cy="4303334"/>
            </a:xfrm>
          </p:grpSpPr>
          <p:sp>
            <p:nvSpPr>
              <p:cNvPr id="193" name="Shape 193"/>
              <p:cNvSpPr/>
              <p:nvPr/>
            </p:nvSpPr>
            <p:spPr>
              <a:xfrm>
                <a:off x="0" y="0"/>
                <a:ext cx="2065792" cy="1549346"/>
              </a:xfrm>
              <a:prstGeom prst="roundRect">
                <a:avLst>
                  <a:gd name="adj" fmla="val 7500"/>
                </a:avLst>
              </a:prstGeom>
              <a:solidFill>
                <a:srgbClr val="B7E956"/>
              </a:solidFill>
              <a:ln w="12700" cap="flat">
                <a:noFill/>
                <a:prstDash val="solid"/>
                <a:miter lim="800000"/>
              </a:ln>
              <a:effectLst/>
            </p:spPr>
            <p:txBody>
              <a:bodyPr wrap="square" lIns="45718" tIns="45718" rIns="45718" bIns="45718" numCol="1" anchor="t">
                <a:noAutofit/>
              </a:bodyPr>
              <a:lstStyle/>
              <a:p>
                <a:pPr algn="ctr">
                  <a:defRPr sz="2400">
                    <a:solidFill>
                      <a:srgbClr val="FFFFFF"/>
                    </a:solidFill>
                    <a:latin typeface="+mn-lt"/>
                    <a:ea typeface="+mn-ea"/>
                    <a:cs typeface="+mn-cs"/>
                    <a:sym typeface="Calibri"/>
                  </a:defRPr>
                </a:pPr>
                <a:endParaRPr sz="2800">
                  <a:latin typeface="Avenir LT Std 45 Book"/>
                </a:endParaRPr>
              </a:p>
            </p:txBody>
          </p:sp>
          <p:sp>
            <p:nvSpPr>
              <p:cNvPr id="194" name="Shape 194"/>
              <p:cNvSpPr/>
              <p:nvPr/>
            </p:nvSpPr>
            <p:spPr>
              <a:xfrm>
                <a:off x="742583" y="2990981"/>
                <a:ext cx="1997793" cy="1312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pPr algn="ctr">
                  <a:buSzPct val="100000"/>
                  <a:defRPr sz="2400">
                    <a:solidFill>
                      <a:srgbClr val="235764"/>
                    </a:solidFill>
                    <a:latin typeface="Avenir LT Std 45 Book"/>
                    <a:ea typeface="Avenir LT Std 45 Book"/>
                    <a:cs typeface="Avenir LT Std 45 Book"/>
                    <a:sym typeface="Avenir LT Std 45 Book"/>
                  </a:defRPr>
                </a:pPr>
                <a:r>
                  <a:rPr lang="en-US" sz="2600">
                    <a:solidFill>
                      <a:schemeClr val="bg1"/>
                    </a:solidFill>
                    <a:latin typeface="Avenir LT Std 45 Book"/>
                  </a:rPr>
                  <a:t>How can I prepare for what might come next?</a:t>
                </a:r>
              </a:p>
            </p:txBody>
          </p:sp>
        </p:grpSp>
        <p:sp>
          <p:nvSpPr>
            <p:cNvPr id="196" name="Shape 196"/>
            <p:cNvSpPr/>
            <p:nvPr/>
          </p:nvSpPr>
          <p:spPr>
            <a:xfrm>
              <a:off x="8242492" y="547433"/>
              <a:ext cx="454477" cy="454476"/>
            </a:xfrm>
            <a:prstGeom prst="rightArrow">
              <a:avLst>
                <a:gd name="adj1" fmla="val 64000"/>
                <a:gd name="adj2" fmla="val 50000"/>
              </a:avLst>
            </a:prstGeom>
            <a:solidFill>
              <a:schemeClr val="tx1"/>
            </a:solidFill>
            <a:ln w="12700" cap="flat">
              <a:noFill/>
              <a:miter lim="400000"/>
            </a:ln>
            <a:effectLst/>
          </p:spPr>
          <p:txBody>
            <a:bodyPr wrap="square" lIns="45718" tIns="45718" rIns="45718" bIns="45718" numCol="1" anchor="ctr">
              <a:noAutofit/>
            </a:bodyPr>
            <a:lstStyle/>
            <a:p>
              <a:pPr algn="ctr">
                <a:defRPr>
                  <a:latin typeface="+mn-lt"/>
                  <a:ea typeface="+mn-ea"/>
                  <a:cs typeface="+mn-cs"/>
                  <a:sym typeface="Calibri"/>
                </a:defRPr>
              </a:pPr>
              <a:endParaRPr sz="2800">
                <a:latin typeface="Avenir LT Std 45 Book"/>
              </a:endParaRPr>
            </a:p>
          </p:txBody>
        </p:sp>
        <p:grpSp>
          <p:nvGrpSpPr>
            <p:cNvPr id="199" name="Group 199"/>
            <p:cNvGrpSpPr/>
            <p:nvPr/>
          </p:nvGrpSpPr>
          <p:grpSpPr>
            <a:xfrm>
              <a:off x="5983467" y="11980"/>
              <a:ext cx="5006525" cy="1549348"/>
              <a:chOff x="-2940734" y="11980"/>
              <a:chExt cx="5006523" cy="1549346"/>
            </a:xfrm>
          </p:grpSpPr>
          <p:sp>
            <p:nvSpPr>
              <p:cNvPr id="197" name="Shape 197"/>
              <p:cNvSpPr/>
              <p:nvPr/>
            </p:nvSpPr>
            <p:spPr>
              <a:xfrm>
                <a:off x="-4" y="11980"/>
                <a:ext cx="2065793" cy="1549346"/>
              </a:xfrm>
              <a:prstGeom prst="roundRect">
                <a:avLst>
                  <a:gd name="adj" fmla="val 7500"/>
                </a:avLst>
              </a:prstGeom>
              <a:solidFill>
                <a:srgbClr val="696158"/>
              </a:solidFill>
              <a:ln w="12700" cap="flat">
                <a:noFill/>
                <a:prstDash val="solid"/>
                <a:miter lim="800000"/>
              </a:ln>
              <a:effectLst/>
            </p:spPr>
            <p:txBody>
              <a:bodyPr wrap="square" lIns="45718" tIns="45718" rIns="45718" bIns="45718" numCol="1" anchor="t">
                <a:noAutofit/>
              </a:bodyPr>
              <a:lstStyle/>
              <a:p>
                <a:pPr algn="ctr">
                  <a:defRPr sz="2400">
                    <a:solidFill>
                      <a:srgbClr val="FFFFFF"/>
                    </a:solidFill>
                    <a:latin typeface="Avenir LT Std 45 Book"/>
                    <a:ea typeface="Avenir LT Std 45 Book"/>
                    <a:cs typeface="Avenir LT Std 45 Book"/>
                    <a:sym typeface="Avenir LT Std 45 Book"/>
                  </a:defRPr>
                </a:pPr>
                <a:endParaRPr sz="2800">
                  <a:latin typeface="Avenir LT Std 45 Book"/>
                </a:endParaRPr>
              </a:p>
            </p:txBody>
          </p:sp>
          <p:sp>
            <p:nvSpPr>
              <p:cNvPr id="198" name="Shape 198"/>
              <p:cNvSpPr/>
              <p:nvPr/>
            </p:nvSpPr>
            <p:spPr>
              <a:xfrm>
                <a:off x="-2940734" y="131000"/>
                <a:ext cx="1997794" cy="13123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pPr algn="ctr">
                  <a:defRPr sz="2400">
                    <a:solidFill>
                      <a:srgbClr val="FFFFFF"/>
                    </a:solidFill>
                    <a:latin typeface="Avenir LT Std 65 Medium"/>
                    <a:ea typeface="Avenir LT Std 65 Medium"/>
                    <a:cs typeface="Avenir LT Std 65 Medium"/>
                    <a:sym typeface="Avenir LT Std 65 Medium"/>
                  </a:defRPr>
                </a:pPr>
                <a:r>
                  <a:rPr lang="en-US" sz="2600">
                    <a:solidFill>
                      <a:srgbClr val="235764"/>
                    </a:solidFill>
                    <a:latin typeface="Avenir LT Std 45 Book"/>
                  </a:rPr>
                  <a:t>What can I expect now and in the future?</a:t>
                </a:r>
                <a:endParaRPr sz="2600">
                  <a:solidFill>
                    <a:srgbClr val="235764"/>
                  </a:solidFill>
                  <a:latin typeface="Avenir LT Std 45 Book"/>
                </a:endParaRPr>
              </a:p>
            </p:txBody>
          </p:sp>
        </p:grpSp>
      </p:grpSp>
      <p:pic>
        <p:nvPicPr>
          <p:cNvPr id="201" name="image15.jpeg"/>
          <p:cNvPicPr>
            <a:picLocks noChangeAspect="1"/>
          </p:cNvPicPr>
          <p:nvPr/>
        </p:nvPicPr>
        <p:blipFill>
          <a:blip r:embed="rId3"/>
          <a:stretch>
            <a:fillRect/>
          </a:stretch>
        </p:blipFill>
        <p:spPr>
          <a:xfrm>
            <a:off x="0" y="6054676"/>
            <a:ext cx="12192000" cy="803326"/>
          </a:xfrm>
          <a:prstGeom prst="rect">
            <a:avLst/>
          </a:prstGeom>
          <a:ln w="12700">
            <a:miter lim="400000"/>
          </a:ln>
        </p:spPr>
      </p:pic>
      <p:pic>
        <p:nvPicPr>
          <p:cNvPr id="202" name="image9.png"/>
          <p:cNvPicPr>
            <a:picLocks noChangeAspect="1"/>
          </p:cNvPicPr>
          <p:nvPr/>
        </p:nvPicPr>
        <p:blipFill>
          <a:blip r:embed="rId4"/>
          <a:stretch>
            <a:fillRect/>
          </a:stretch>
        </p:blipFill>
        <p:spPr>
          <a:xfrm>
            <a:off x="9460802" y="6189350"/>
            <a:ext cx="2026396" cy="555385"/>
          </a:xfrm>
          <a:prstGeom prst="rect">
            <a:avLst/>
          </a:prstGeom>
          <a:ln w="12700">
            <a:miter lim="400000"/>
          </a:ln>
        </p:spPr>
      </p:pic>
      <p:sp>
        <p:nvSpPr>
          <p:cNvPr id="2" name="Shape 198">
            <a:extLst>
              <a:ext uri="{FF2B5EF4-FFF2-40B4-BE49-F238E27FC236}">
                <a16:creationId xmlns:a16="http://schemas.microsoft.com/office/drawing/2014/main" id="{4A38D088-03AC-E840-14FE-BC4AEDB18ECF}"/>
              </a:ext>
            </a:extLst>
          </p:cNvPr>
          <p:cNvSpPr/>
          <p:nvPr/>
        </p:nvSpPr>
        <p:spPr>
          <a:xfrm>
            <a:off x="9772677" y="2821419"/>
            <a:ext cx="2060730" cy="16927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pPr algn="ctr">
              <a:defRPr sz="2400">
                <a:solidFill>
                  <a:srgbClr val="FFFFFF"/>
                </a:solidFill>
                <a:latin typeface="Avenir LT Std 65 Medium"/>
                <a:ea typeface="Avenir LT Std 65 Medium"/>
                <a:cs typeface="Avenir LT Std 65 Medium"/>
                <a:sym typeface="Avenir LT Std 65 Medium"/>
              </a:defRPr>
            </a:pPr>
            <a:r>
              <a:rPr lang="en-US" sz="2600">
                <a:latin typeface="Avenir LT Std 45 Book"/>
              </a:rPr>
              <a:t>How can I prepare for what might come next?</a:t>
            </a:r>
            <a:endParaRPr sz="2600">
              <a:latin typeface="Avenir LT Std 45 Book"/>
            </a:endParaRPr>
          </a:p>
        </p:txBody>
      </p:sp>
    </p:spTree>
  </p:cSld>
  <p:clrMapOvr>
    <a:masterClrMapping/>
  </p:clrMapOvr>
  <p:transition spd="slow"/>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29aa1bc-4063-4606-9c38-bffde868f0a8" xsi:nil="true"/>
    <lcf76f155ced4ddcb4097134ff3c332f xmlns="5652180e-c7cb-4f50-a5f8-3356aeac8a7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108894C486C44794462CAFC656A918" ma:contentTypeVersion="12" ma:contentTypeDescription="Create a new document." ma:contentTypeScope="" ma:versionID="1de3091c61b24e9d195652727d616d18">
  <xsd:schema xmlns:xsd="http://www.w3.org/2001/XMLSchema" xmlns:xs="http://www.w3.org/2001/XMLSchema" xmlns:p="http://schemas.microsoft.com/office/2006/metadata/properties" xmlns:ns2="5652180e-c7cb-4f50-a5f8-3356aeac8a7e" xmlns:ns3="629aa1bc-4063-4606-9c38-bffde868f0a8" targetNamespace="http://schemas.microsoft.com/office/2006/metadata/properties" ma:root="true" ma:fieldsID="8bb647dcaf2c99209e615e7de4fdc832" ns2:_="" ns3:_="">
    <xsd:import namespace="5652180e-c7cb-4f50-a5f8-3356aeac8a7e"/>
    <xsd:import namespace="629aa1bc-4063-4606-9c38-bffde868f0a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2180e-c7cb-4f50-a5f8-3356aeac8a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c7d52c8-4c65-45dd-a390-edaf4691c18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29aa1bc-4063-4606-9c38-bffde868f0a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0951f1-f5e3-4032-8a63-4abdaba2d838}" ma:internalName="TaxCatchAll" ma:showField="CatchAllData" ma:web="629aa1bc-4063-4606-9c38-bffde868f0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2EE28B-FBBF-4F33-9341-824DF3102621}">
  <ds:schemaRefs>
    <ds:schemaRef ds:uri="http://purl.org/dc/elements/1.1/"/>
    <ds:schemaRef ds:uri="http://www.w3.org/XML/1998/namespace"/>
    <ds:schemaRef ds:uri="http://purl.org/dc/terms/"/>
    <ds:schemaRef ds:uri="http://schemas.microsoft.com/office/2006/documentManagement/types"/>
    <ds:schemaRef ds:uri="http://schemas.microsoft.com/office/2006/metadata/properties"/>
    <ds:schemaRef ds:uri="629aa1bc-4063-4606-9c38-bffde868f0a8"/>
    <ds:schemaRef ds:uri="http://schemas.openxmlformats.org/package/2006/metadata/core-properties"/>
    <ds:schemaRef ds:uri="http://purl.org/dc/dcmitype/"/>
    <ds:schemaRef ds:uri="http://schemas.microsoft.com/office/infopath/2007/PartnerControls"/>
    <ds:schemaRef ds:uri="5652180e-c7cb-4f50-a5f8-3356aeac8a7e"/>
  </ds:schemaRefs>
</ds:datastoreItem>
</file>

<file path=customXml/itemProps2.xml><?xml version="1.0" encoding="utf-8"?>
<ds:datastoreItem xmlns:ds="http://schemas.openxmlformats.org/officeDocument/2006/customXml" ds:itemID="{3AC26BD7-599B-435B-9FA4-C146E33D282C}">
  <ds:schemaRefs>
    <ds:schemaRef ds:uri="http://schemas.microsoft.com/sharepoint/v3/contenttype/forms"/>
  </ds:schemaRefs>
</ds:datastoreItem>
</file>

<file path=customXml/itemProps3.xml><?xml version="1.0" encoding="utf-8"?>
<ds:datastoreItem xmlns:ds="http://schemas.openxmlformats.org/officeDocument/2006/customXml" ds:itemID="{1BB6CDBE-DB2F-44E3-91A5-5E959C09292E}">
  <ds:schemaRefs>
    <ds:schemaRef ds:uri="5652180e-c7cb-4f50-a5f8-3356aeac8a7e"/>
    <ds:schemaRef ds:uri="629aa1bc-4063-4606-9c38-bffde868f0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72</TotalTime>
  <Words>4898</Words>
  <Application>Microsoft Office PowerPoint</Application>
  <PresentationFormat>Widescreen</PresentationFormat>
  <Paragraphs>308</Paragraphs>
  <Slides>24</Slides>
  <Notes>24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Aptos</vt:lpstr>
      <vt:lpstr>Arial</vt:lpstr>
      <vt:lpstr>Avenir LT Std 45 Book</vt:lpstr>
      <vt:lpstr>Avenir LT Std 55 Roman</vt:lpstr>
      <vt:lpstr>Avenir LT Std 65 Medium</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Shantz</dc:creator>
  <cp:lastModifiedBy>Ellen Mi</cp:lastModifiedBy>
  <cp:revision>6</cp:revision>
  <cp:lastPrinted>2025-01-10T19:58:22Z</cp:lastPrinted>
  <dcterms:modified xsi:type="dcterms:W3CDTF">2025-01-13T15:15:16Z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0x01010050108894C486C44794462CAFC656A918</vt:lpwstr>
  </property>
  <property fmtid="{D5CDD505-2E9C-101B-9397-08002B2CF9AE}" pid="3" name="Order">
    <vt:r8>2222000</vt:r8>
  </property>
  <property fmtid="{D5CDD505-2E9C-101B-9397-08002B2CF9AE}" pid="4" name="MediaServiceImageTags">
    <vt:lpwstr/>
  </property>
</Properties>
</file>