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Lst>
  <p:notesMasterIdLst>
    <p:notesMasterId r:id="rId31"/>
  </p:notesMasterIdLst>
  <p:sldIdLst>
    <p:sldId id="256" r:id="rId5"/>
    <p:sldId id="422" r:id="rId6"/>
    <p:sldId id="1804" r:id="rId7"/>
    <p:sldId id="289" r:id="rId8"/>
    <p:sldId id="1791" r:id="rId9"/>
    <p:sldId id="1810" r:id="rId10"/>
    <p:sldId id="1717" r:id="rId11"/>
    <p:sldId id="259" r:id="rId12"/>
    <p:sldId id="287" r:id="rId13"/>
    <p:sldId id="1721" r:id="rId14"/>
    <p:sldId id="1722" r:id="rId15"/>
    <p:sldId id="257" r:id="rId16"/>
    <p:sldId id="1757" r:id="rId17"/>
    <p:sldId id="1760" r:id="rId18"/>
    <p:sldId id="1759" r:id="rId19"/>
    <p:sldId id="1765" r:id="rId20"/>
    <p:sldId id="1794" r:id="rId21"/>
    <p:sldId id="1807" r:id="rId22"/>
    <p:sldId id="1814" r:id="rId23"/>
    <p:sldId id="1815" r:id="rId24"/>
    <p:sldId id="1784" r:id="rId25"/>
    <p:sldId id="1795" r:id="rId26"/>
    <p:sldId id="1811" r:id="rId27"/>
    <p:sldId id="1813" r:id="rId28"/>
    <p:sldId id="1769" r:id="rId29"/>
    <p:sldId id="1782" r:id="rId30"/>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764"/>
    <a:srgbClr val="558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E6F66-C29E-4030-9D41-F0BE9AD6E253}" v="11" dt="2026-07-08T14:50:47.86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83" autoAdjust="0"/>
  </p:normalViewPr>
  <p:slideViewPr>
    <p:cSldViewPr snapToGrid="0">
      <p:cViewPr varScale="1">
        <p:scale>
          <a:sx n="48" d="100"/>
          <a:sy n="48" d="100"/>
        </p:scale>
        <p:origin x="1340" y="2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1956"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p:cNvSpPr>
          <p:nvPr>
            <p:ph type="body" sz="quarter" idx="1"/>
          </p:nvPr>
        </p:nvSpPr>
        <p:spPr>
          <a:xfrm>
            <a:off x="934720" y="4415790"/>
            <a:ext cx="5140960" cy="4183380"/>
          </a:xfrm>
          <a:prstGeom prst="rect">
            <a:avLst/>
          </a:prstGeom>
        </p:spPr>
        <p:txBody>
          <a:bodyPr lIns="93164" tIns="46582" rIns="93164" bIns="46582"/>
          <a:lstStyle/>
          <a:p>
            <a:endParaRPr/>
          </a:p>
        </p:txBody>
      </p:sp>
      <p:sp>
        <p:nvSpPr>
          <p:cNvPr id="2" name="Slide Image Placeholder 1">
            <a:extLst>
              <a:ext uri="{FF2B5EF4-FFF2-40B4-BE49-F238E27FC236}">
                <a16:creationId xmlns:a16="http://schemas.microsoft.com/office/drawing/2014/main" id="{DA68C9DD-5069-1064-BD58-5F3731F900C1}"/>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8139" tIns="44070" rIns="88139" bIns="44070" rtlCol="0" anchor="ctr"/>
          <a:lstStyle/>
          <a:p>
            <a:endParaRPr lang="en-US"/>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a:xfrm>
            <a:off x="438150" y="4415790"/>
            <a:ext cx="6134099" cy="4183380"/>
          </a:xfrm>
        </p:spPr>
        <p:txBody>
          <a:bodyPr/>
          <a:lstStyle/>
          <a:p>
            <a:pPr>
              <a:lnSpc>
                <a:spcPct val="107000"/>
              </a:lnSpc>
              <a:spcAft>
                <a:spcPts val="814"/>
              </a:spcAft>
            </a:pPr>
            <a:r>
              <a:rPr lang="en-US" kern="100" dirty="0">
                <a:latin typeface="+mj-lt"/>
                <a:ea typeface="Aptos" panose="020B0004020202020204" pitchFamily="34" charset="0"/>
                <a:cs typeface="Times New Roman" panose="02020603050405020304" pitchFamily="18" charset="0"/>
              </a:rPr>
              <a:t>Welcome, everyone. Thank you for attending this Personal Directive workshop!</a:t>
            </a:r>
          </a:p>
          <a:p>
            <a:pPr>
              <a:lnSpc>
                <a:spcPct val="107000"/>
              </a:lnSpc>
              <a:spcAft>
                <a:spcPts val="814"/>
              </a:spcAft>
            </a:pPr>
            <a:endParaRPr lang="en-US" kern="100" dirty="0">
              <a:latin typeface="+mj-lt"/>
              <a:ea typeface="Aptos" panose="020B0004020202020204" pitchFamily="34" charset="0"/>
              <a:cs typeface="Times New Roman" panose="02020603050405020304" pitchFamily="18" charset="0"/>
            </a:endParaRPr>
          </a:p>
          <a:p>
            <a:pPr>
              <a:lnSpc>
                <a:spcPct val="107000"/>
              </a:lnSpc>
              <a:spcAft>
                <a:spcPts val="814"/>
              </a:spcAft>
            </a:pPr>
            <a:r>
              <a:rPr lang="en-US" kern="100" dirty="0">
                <a:latin typeface="+mj-lt"/>
                <a:ea typeface="Aptos" panose="020B0004020202020204" pitchFamily="34" charset="0"/>
                <a:cs typeface="Times New Roman" panose="02020603050405020304" pitchFamily="18" charset="0"/>
              </a:rPr>
              <a:t>I’m ____ and I’ll be your MC for tonight. </a:t>
            </a:r>
            <a:endParaRPr lang="en-US" dirty="0">
              <a:latin typeface="+mj-lt"/>
            </a:endParaRPr>
          </a:p>
          <a:p>
            <a:endParaRPr lang="en-US" dirty="0"/>
          </a:p>
        </p:txBody>
      </p:sp>
    </p:spTree>
    <p:extLst>
      <p:ext uri="{BB962C8B-B14F-4D97-AF65-F5344CB8AC3E}">
        <p14:creationId xmlns:p14="http://schemas.microsoft.com/office/powerpoint/2010/main" val="1653572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B2679-0331-E7DB-1451-2F6D91BCA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0ECD5-3A29-2E89-FACB-4AB4CE664B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7773E-0F23-35B2-6253-2E0EC84EFBBB}"/>
              </a:ext>
            </a:extLst>
          </p:cNvPr>
          <p:cNvSpPr>
            <a:spLocks noGrp="1"/>
          </p:cNvSpPr>
          <p:nvPr>
            <p:ph type="body" idx="1"/>
          </p:nvPr>
        </p:nvSpPr>
        <p:spPr/>
        <p:txBody>
          <a:bodyPr/>
          <a:lstStyle/>
          <a:p>
            <a:pPr marL="330521" indent="-330521">
              <a:spcAft>
                <a:spcPts val="1157"/>
              </a:spcAft>
              <a:buFont typeface="Arial" panose="020B0604020202020204" pitchFamily="34" charset="0"/>
              <a:buChar char="•"/>
            </a:pPr>
            <a:r>
              <a:rPr lang="en-CA" dirty="0">
                <a:solidFill>
                  <a:schemeClr val="tx2"/>
                </a:solidFill>
                <a:latin typeface="Avenir Next LT Pro" panose="020B0504020202020204" pitchFamily="34" charset="0"/>
              </a:rPr>
              <a:t>your health care (e.g., medical treatments, procedures, medications)</a:t>
            </a:r>
          </a:p>
          <a:p>
            <a:pPr marL="330521" indent="-330521">
              <a:spcAft>
                <a:spcPts val="1157"/>
              </a:spcAft>
              <a:buFont typeface="Arial" panose="020B0604020202020204" pitchFamily="34" charset="0"/>
              <a:buChar char="•"/>
            </a:pPr>
            <a:r>
              <a:rPr lang="en-CA" dirty="0">
                <a:solidFill>
                  <a:schemeClr val="tx2"/>
                </a:solidFill>
                <a:latin typeface="Avenir Next LT Pro" panose="020B0504020202020204" pitchFamily="34" charset="0"/>
              </a:rPr>
              <a:t>where you will live</a:t>
            </a:r>
          </a:p>
          <a:p>
            <a:pPr marL="330521" indent="-330521">
              <a:spcAft>
                <a:spcPts val="1157"/>
              </a:spcAft>
              <a:buFont typeface="Arial" panose="020B0604020202020204" pitchFamily="34" charset="0"/>
              <a:buChar char="•"/>
            </a:pPr>
            <a:r>
              <a:rPr lang="en-CA" dirty="0">
                <a:solidFill>
                  <a:schemeClr val="tx2"/>
                </a:solidFill>
                <a:latin typeface="Avenir Next LT Pro" panose="020B0504020202020204" pitchFamily="34" charset="0"/>
              </a:rPr>
              <a:t>who can (and cannot) visit you</a:t>
            </a:r>
          </a:p>
          <a:p>
            <a:pPr marL="330521" indent="-330521">
              <a:spcAft>
                <a:spcPts val="1157"/>
              </a:spcAft>
              <a:buFont typeface="Arial" panose="020B0604020202020204" pitchFamily="34" charset="0"/>
              <a:buChar char="•"/>
            </a:pPr>
            <a:r>
              <a:rPr lang="en-CA" dirty="0">
                <a:solidFill>
                  <a:schemeClr val="tx2"/>
                </a:solidFill>
                <a:latin typeface="Avenir Next LT Pro" panose="020B0504020202020204" pitchFamily="34" charset="0"/>
              </a:rPr>
              <a:t>who will care for your children if you lose capacity</a:t>
            </a:r>
          </a:p>
          <a:p>
            <a:pPr marL="330521" indent="-330521">
              <a:spcAft>
                <a:spcPts val="1157"/>
              </a:spcAft>
              <a:buFont typeface="Arial" panose="020B0604020202020204" pitchFamily="34" charset="0"/>
              <a:buChar char="•"/>
            </a:pPr>
            <a:r>
              <a:rPr lang="en-CA" dirty="0">
                <a:solidFill>
                  <a:schemeClr val="tx2"/>
                </a:solidFill>
                <a:latin typeface="Avenir Next LT Pro" panose="020B0504020202020204" pitchFamily="34" charset="0"/>
              </a:rPr>
              <a:t>your participation in social, recreational, educational and employment activities </a:t>
            </a:r>
          </a:p>
          <a:p>
            <a:pPr marL="330521" indent="-330521">
              <a:spcAft>
                <a:spcPts val="1157"/>
              </a:spcAft>
              <a:buFont typeface="Arial" panose="020B0604020202020204" pitchFamily="34" charset="0"/>
              <a:buChar char="•"/>
            </a:pPr>
            <a:r>
              <a:rPr lang="en-CA" dirty="0">
                <a:solidFill>
                  <a:schemeClr val="tx2"/>
                </a:solidFill>
                <a:latin typeface="Avenir Next LT Pro" panose="020B0504020202020204" pitchFamily="34" charset="0"/>
              </a:rPr>
              <a:t>who can or cannot access your personal or medical information.</a:t>
            </a:r>
          </a:p>
          <a:p>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2654829D-E774-B0FC-2C46-4044BBEB5CCD}"/>
              </a:ext>
            </a:extLst>
          </p:cNvPr>
          <p:cNvSpPr>
            <a:spLocks noGrp="1"/>
          </p:cNvSpPr>
          <p:nvPr>
            <p:ph type="sldNum" sz="quarter" idx="5"/>
          </p:nvPr>
        </p:nvSpPr>
        <p:spPr/>
        <p:txBody>
          <a:bodyPr lIns="88139" tIns="44070" rIns="88139" bIns="44070"/>
          <a:lstStyle/>
          <a:p>
            <a:fld id="{85B46047-6589-4D3D-A3E3-5C8649E2ED95}" type="slidenum">
              <a:rPr lang="en-US" smtClean="0"/>
              <a:t>10</a:t>
            </a:fld>
            <a:endParaRPr lang="en-US"/>
          </a:p>
        </p:txBody>
      </p:sp>
    </p:spTree>
    <p:extLst>
      <p:ext uri="{BB962C8B-B14F-4D97-AF65-F5344CB8AC3E}">
        <p14:creationId xmlns:p14="http://schemas.microsoft.com/office/powerpoint/2010/main" val="309562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306ED-E9EE-7004-7C03-63BBF800D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F9623-690A-259F-99F4-97AB68049BD3}"/>
              </a:ext>
            </a:extLst>
          </p:cNvPr>
          <p:cNvSpPr>
            <a:spLocks noGrp="1" noRot="1" noChangeAspect="1"/>
          </p:cNvSpPr>
          <p:nvPr>
            <p:ph type="sldImg"/>
          </p:nvPr>
        </p:nvSpPr>
        <p:spPr>
          <a:xfrm>
            <a:off x="406400" y="217488"/>
            <a:ext cx="6197600" cy="3486150"/>
          </a:xfrm>
          <a:prstGeom prst="rect">
            <a:avLst/>
          </a:prstGeom>
        </p:spPr>
      </p:sp>
      <p:sp>
        <p:nvSpPr>
          <p:cNvPr id="3" name="Notes Placeholder 2">
            <a:extLst>
              <a:ext uri="{FF2B5EF4-FFF2-40B4-BE49-F238E27FC236}">
                <a16:creationId xmlns:a16="http://schemas.microsoft.com/office/drawing/2014/main" id="{1AC741B6-7173-3104-FB8A-36871E0BC2F8}"/>
              </a:ext>
            </a:extLst>
          </p:cNvPr>
          <p:cNvSpPr>
            <a:spLocks noGrp="1"/>
          </p:cNvSpPr>
          <p:nvPr>
            <p:ph type="body" idx="1"/>
          </p:nvPr>
        </p:nvSpPr>
        <p:spPr>
          <a:xfrm>
            <a:off x="331573" y="3897129"/>
            <a:ext cx="6347255" cy="4183380"/>
          </a:xfrm>
        </p:spPr>
        <p:txBody>
          <a:bodyPr/>
          <a:lstStyle/>
          <a:p>
            <a:r>
              <a:rPr lang="en-US" dirty="0"/>
              <a:t>As per slide</a:t>
            </a:r>
          </a:p>
        </p:txBody>
      </p:sp>
    </p:spTree>
    <p:extLst>
      <p:ext uri="{BB962C8B-B14F-4D97-AF65-F5344CB8AC3E}">
        <p14:creationId xmlns:p14="http://schemas.microsoft.com/office/powerpoint/2010/main" val="185551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a:xfrm>
            <a:off x="438150" y="4415790"/>
            <a:ext cx="6134100" cy="4183380"/>
          </a:xfrm>
        </p:spPr>
        <p:txBody>
          <a:bodyPr/>
          <a:lstStyle/>
          <a:p>
            <a:pPr algn="l" defTabSz="931637" rtl="0">
              <a:defRPr/>
            </a:pPr>
            <a:r>
              <a:rPr lang="en-US" kern="100" dirty="0">
                <a:latin typeface="Aptos" panose="020B0004020202020204" pitchFamily="34" charset="0"/>
                <a:ea typeface="Aptos" panose="020B0004020202020204" pitchFamily="34" charset="0"/>
                <a:cs typeface="Times New Roman" panose="02020603050405020304" pitchFamily="18" charset="0"/>
              </a:rPr>
              <a:t>Now we’d like to share some tips for preparing your personal directive. </a:t>
            </a:r>
          </a:p>
        </p:txBody>
      </p:sp>
    </p:spTree>
    <p:extLst>
      <p:ext uri="{BB962C8B-B14F-4D97-AF65-F5344CB8AC3E}">
        <p14:creationId xmlns:p14="http://schemas.microsoft.com/office/powerpoint/2010/main" val="255708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a:t>The first tip is around considerations for choosing your agent. And one of our hands-on activities later this evening that will help you explore this in more detail. </a:t>
            </a:r>
          </a:p>
          <a:p>
            <a:pPr defTabSz="881390">
              <a:defRPr/>
            </a:pPr>
            <a:endParaRPr lang="en-CA" dirty="0">
              <a:solidFill>
                <a:schemeClr val="tx2"/>
              </a:solidFill>
              <a:latin typeface="Avenir Next LT Pro" panose="020B0504020202020204" pitchFamily="34" charset="0"/>
            </a:endParaRPr>
          </a:p>
          <a:p>
            <a:pPr defTabSz="881390">
              <a:defRPr/>
            </a:pPr>
            <a:r>
              <a:rPr lang="en-CA" dirty="0">
                <a:solidFill>
                  <a:schemeClr val="tx2"/>
                </a:solidFill>
                <a:latin typeface="Avenir Next LT Pro" panose="020B0504020202020204" pitchFamily="34" charset="0"/>
              </a:rPr>
              <a:t>Willing and available? - are they willing to act and take on this responsibility, do they live close (or at least in same time zone!), are they relatively healthy such that they’ll be available to act when needed</a:t>
            </a:r>
          </a:p>
          <a:p>
            <a:pPr defTabSz="881390">
              <a:defRPr/>
            </a:pPr>
            <a:endParaRPr lang="en-CA" dirty="0">
              <a:solidFill>
                <a:schemeClr val="tx2"/>
              </a:solidFill>
              <a:latin typeface="Avenir Next LT Pro" panose="020B0504020202020204" pitchFamily="34" charset="0"/>
            </a:endParaRPr>
          </a:p>
          <a:p>
            <a:pPr defTabSz="881390">
              <a:defRPr/>
            </a:pPr>
            <a:r>
              <a:rPr lang="en-CA" dirty="0">
                <a:solidFill>
                  <a:schemeClr val="tx2"/>
                </a:solidFill>
                <a:latin typeface="Avenir Next LT Pro" panose="020B0504020202020204" pitchFamily="34" charset="0"/>
              </a:rPr>
              <a:t>Knows you well &amp; what’s important to you? – is this someone you trust to make decisions based on your values and wishes? </a:t>
            </a:r>
          </a:p>
          <a:p>
            <a:pPr defTabSz="881390">
              <a:defRPr/>
            </a:pPr>
            <a:endParaRPr lang="en-CA" dirty="0">
              <a:solidFill>
                <a:schemeClr val="tx2"/>
              </a:solidFill>
              <a:latin typeface="Avenir Next LT Pro" panose="020B0504020202020204" pitchFamily="34" charset="0"/>
            </a:endParaRPr>
          </a:p>
          <a:p>
            <a:pPr defTabSz="881390">
              <a:defRPr/>
            </a:pPr>
            <a:r>
              <a:rPr lang="en-CA" dirty="0">
                <a:solidFill>
                  <a:schemeClr val="tx2"/>
                </a:solidFill>
                <a:latin typeface="Avenir Next LT Pro" panose="020B0504020202020204" pitchFamily="34" charset="0"/>
              </a:rPr>
              <a:t>Comfortable directing others? – are they a clear communicator, would they be comfortable directing others like your family and your doctors? Will they work well with your Enduring Power of Attorney?</a:t>
            </a:r>
          </a:p>
          <a:p>
            <a:pPr defTabSz="881390">
              <a:defRPr/>
            </a:pPr>
            <a:endParaRPr lang="en-CA" dirty="0">
              <a:solidFill>
                <a:schemeClr val="tx2"/>
              </a:solidFill>
              <a:latin typeface="Avenir Next LT Pro" panose="020B0504020202020204" pitchFamily="34" charset="0"/>
            </a:endParaRPr>
          </a:p>
          <a:p>
            <a:pPr defTabSz="881390">
              <a:defRPr/>
            </a:pPr>
            <a:r>
              <a:rPr lang="en-CA" dirty="0">
                <a:solidFill>
                  <a:schemeClr val="tx2"/>
                </a:solidFill>
                <a:latin typeface="Avenir Next LT Pro" panose="020B0504020202020204" pitchFamily="34" charset="0"/>
              </a:rPr>
              <a:t>Emotionally capable? Are they able to make difficult decisions in stressful situations?</a:t>
            </a:r>
          </a:p>
          <a:p>
            <a:pPr defTabSz="881390">
              <a:defRPr/>
            </a:pPr>
            <a:endParaRPr lang="en-CA" dirty="0">
              <a:solidFill>
                <a:schemeClr val="tx2"/>
              </a:solidFill>
              <a:latin typeface="Avenir Next LT Pro" panose="020B0504020202020204" pitchFamily="34" charset="0"/>
            </a:endParaRPr>
          </a:p>
          <a:p>
            <a:pPr defTabSz="881390">
              <a:defRPr/>
            </a:pPr>
            <a:r>
              <a:rPr lang="en-CA" dirty="0">
                <a:solidFill>
                  <a:schemeClr val="tx2"/>
                </a:solidFill>
                <a:latin typeface="Avenir Next LT Pro" panose="020B0504020202020204" pitchFamily="34" charset="0"/>
              </a:rPr>
              <a:t>Organized? – are they well organized (there are some record keeping requirements to the role)</a:t>
            </a:r>
          </a:p>
          <a:p>
            <a:pPr defTabSz="881390">
              <a:defRPr/>
            </a:pPr>
            <a:endParaRPr lang="en-CA" dirty="0">
              <a:solidFill>
                <a:schemeClr val="tx2"/>
              </a:solidFill>
              <a:latin typeface="Avenir Next LT Pro" panose="020B0504020202020204" pitchFamily="34" charset="0"/>
            </a:endParaRPr>
          </a:p>
          <a:p>
            <a:pPr defTabSz="881390">
              <a:defRPr/>
            </a:pPr>
            <a:endParaRPr lang="en-CA" dirty="0">
              <a:solidFill>
                <a:schemeClr val="tx2"/>
              </a:solidFill>
              <a:latin typeface="Avenir Next LT Pro" panose="020B0504020202020204" pitchFamily="34" charset="0"/>
            </a:endParaRPr>
          </a:p>
          <a:p>
            <a:endParaRPr lang="en-CA" i="0" dirty="0"/>
          </a:p>
        </p:txBody>
      </p:sp>
      <p:sp>
        <p:nvSpPr>
          <p:cNvPr id="4" name="Slide Number Placeholder 3"/>
          <p:cNvSpPr>
            <a:spLocks noGrp="1"/>
          </p:cNvSpPr>
          <p:nvPr>
            <p:ph type="sldNum" sz="quarter" idx="5"/>
          </p:nvPr>
        </p:nvSpPr>
        <p:spPr/>
        <p:txBody>
          <a:bodyPr lIns="88139" tIns="44070" rIns="88139" bIns="44070"/>
          <a:lstStyle/>
          <a:p>
            <a:fld id="{F3243144-8D86-4F97-91B0-47CCFA6E060F}" type="slidenum">
              <a:rPr lang="en-US" smtClean="0"/>
              <a:t>13</a:t>
            </a:fld>
            <a:endParaRPr lang="en-US"/>
          </a:p>
        </p:txBody>
      </p:sp>
    </p:spTree>
    <p:extLst>
      <p:ext uri="{BB962C8B-B14F-4D97-AF65-F5344CB8AC3E}">
        <p14:creationId xmlns:p14="http://schemas.microsoft.com/office/powerpoint/2010/main" val="57575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A3426-2EFA-C90E-FD2B-5AFC7FBF5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DC63-7904-4170-7CC3-F0CFE1D98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A19CD-4C2A-7D72-5D82-3F7AB54F8C75}"/>
              </a:ext>
            </a:extLst>
          </p:cNvPr>
          <p:cNvSpPr>
            <a:spLocks noGrp="1"/>
          </p:cNvSpPr>
          <p:nvPr>
            <p:ph type="body" idx="1"/>
          </p:nvPr>
        </p:nvSpPr>
        <p:spPr/>
        <p:txBody>
          <a:bodyPr/>
          <a:lstStyle/>
          <a:p>
            <a:pPr defTabSz="881390">
              <a:defRPr/>
            </a:pPr>
            <a:r>
              <a:rPr lang="en-CA" dirty="0">
                <a:solidFill>
                  <a:schemeClr val="tx2"/>
                </a:solidFill>
                <a:latin typeface="Avenir Next LT Pro" panose="020B0504020202020204" pitchFamily="34" charset="0"/>
              </a:rPr>
              <a:t>As per slide. Then, </a:t>
            </a:r>
          </a:p>
          <a:p>
            <a:pPr defTabSz="881390">
              <a:defRPr/>
            </a:pPr>
            <a:r>
              <a:rPr lang="en-CA" dirty="0">
                <a:solidFill>
                  <a:schemeClr val="tx2"/>
                </a:solidFill>
                <a:latin typeface="Avenir Next LT Pro" panose="020B0504020202020204" pitchFamily="34" charset="0"/>
              </a:rPr>
              <a:t>If possible, is </a:t>
            </a:r>
            <a:r>
              <a:rPr lang="en-CA" b="1" dirty="0">
                <a:solidFill>
                  <a:schemeClr val="tx2"/>
                </a:solidFill>
                <a:latin typeface="Avenir Next LT Pro" panose="020B0504020202020204" pitchFamily="34" charset="0"/>
              </a:rPr>
              <a:t>strongly recommended </a:t>
            </a:r>
            <a:r>
              <a:rPr lang="en-CA" dirty="0">
                <a:solidFill>
                  <a:schemeClr val="tx2"/>
                </a:solidFill>
                <a:latin typeface="Avenir Next LT Pro" panose="020B0504020202020204" pitchFamily="34" charset="0"/>
              </a:rPr>
              <a:t>that you get your agent’s consent to be named in your personal directive. Ask your proposed agent(s) if they are willing, able and available to take on this role, so they can make an informed decision about taking on this responsibility. </a:t>
            </a:r>
          </a:p>
        </p:txBody>
      </p:sp>
      <p:sp>
        <p:nvSpPr>
          <p:cNvPr id="4" name="Slide Number Placeholder 3">
            <a:extLst>
              <a:ext uri="{FF2B5EF4-FFF2-40B4-BE49-F238E27FC236}">
                <a16:creationId xmlns:a16="http://schemas.microsoft.com/office/drawing/2014/main" id="{7A4E2286-B88F-B2DF-BE11-0F36B7FB8FBA}"/>
              </a:ext>
            </a:extLst>
          </p:cNvPr>
          <p:cNvSpPr>
            <a:spLocks noGrp="1"/>
          </p:cNvSpPr>
          <p:nvPr>
            <p:ph type="sldNum" sz="quarter" idx="5"/>
          </p:nvPr>
        </p:nvSpPr>
        <p:spPr/>
        <p:txBody>
          <a:bodyPr lIns="88139" tIns="44070" rIns="88139" bIns="44070"/>
          <a:lstStyle/>
          <a:p>
            <a:fld id="{F3243144-8D86-4F97-91B0-47CCFA6E060F}" type="slidenum">
              <a:rPr lang="en-US" smtClean="0"/>
              <a:t>14</a:t>
            </a:fld>
            <a:endParaRPr lang="en-US"/>
          </a:p>
        </p:txBody>
      </p:sp>
    </p:spTree>
    <p:extLst>
      <p:ext uri="{BB962C8B-B14F-4D97-AF65-F5344CB8AC3E}">
        <p14:creationId xmlns:p14="http://schemas.microsoft.com/office/powerpoint/2010/main" val="3091083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Talk to your agent(s) about your beliefs, values, wishes and goals for the future, so they know what’s important to you. Revisit these conversations over time. </a:t>
            </a:r>
          </a:p>
          <a:p>
            <a:endParaRPr lang="en-CA" b="0" dirty="0"/>
          </a:p>
          <a:p>
            <a:r>
              <a:rPr lang="en-CA" b="0" dirty="0"/>
              <a:t>Consider inviting your agent(s) to medical and legal appointments – as acceptable to you (not everyone will want this for privacy reasons). </a:t>
            </a:r>
          </a:p>
          <a:p>
            <a:endParaRPr lang="en-CA" b="0" dirty="0"/>
          </a:p>
          <a:p>
            <a:r>
              <a:rPr lang="en-CA" b="0" dirty="0"/>
              <a:t>Point your agent(s) toward additional resources to help them understand their role. This guide from the Centre for Public Legal Education Alberta is a great resource (and we have several here tonight so you can take one home) that helps to clarify agent roles. </a:t>
            </a:r>
          </a:p>
        </p:txBody>
      </p:sp>
      <p:sp>
        <p:nvSpPr>
          <p:cNvPr id="4" name="Slide Number Placeholder 3"/>
          <p:cNvSpPr>
            <a:spLocks noGrp="1"/>
          </p:cNvSpPr>
          <p:nvPr>
            <p:ph type="sldNum" sz="quarter" idx="5"/>
          </p:nvPr>
        </p:nvSpPr>
        <p:spPr/>
        <p:txBody>
          <a:bodyPr lIns="88139" tIns="44070" rIns="88139" bIns="44070"/>
          <a:lstStyle/>
          <a:p>
            <a:fld id="{F3243144-8D86-4F97-91B0-47CCFA6E060F}" type="slidenum">
              <a:rPr lang="en-US" smtClean="0"/>
              <a:t>15</a:t>
            </a:fld>
            <a:endParaRPr lang="en-US"/>
          </a:p>
        </p:txBody>
      </p:sp>
    </p:spTree>
    <p:extLst>
      <p:ext uri="{BB962C8B-B14F-4D97-AF65-F5344CB8AC3E}">
        <p14:creationId xmlns:p14="http://schemas.microsoft.com/office/powerpoint/2010/main" val="3226972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F76A8-3C1C-BF62-FC07-AFC0C3881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477CE-03F9-4D98-2D18-DA9F96D45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97BE1C-8BA9-8319-75CB-E65F3E021097}"/>
              </a:ext>
            </a:extLst>
          </p:cNvPr>
          <p:cNvSpPr>
            <a:spLocks noGrp="1"/>
          </p:cNvSpPr>
          <p:nvPr>
            <p:ph type="body" idx="1"/>
          </p:nvPr>
        </p:nvSpPr>
        <p:spPr/>
        <p:txBody>
          <a:bodyPr/>
          <a:lstStyle/>
          <a:p>
            <a:r>
              <a:rPr lang="en-CA" dirty="0"/>
              <a:t>As per slide, plus… </a:t>
            </a:r>
          </a:p>
          <a:p>
            <a:r>
              <a:rPr lang="en-CA" dirty="0"/>
              <a:t>Often, people focus on instructions about specific healthcare interventions, which may not be relevant to their current or future health condition and risk paralyzing those who are attempting to interpret them. </a:t>
            </a:r>
          </a:p>
          <a:p>
            <a:pPr defTabSz="881390">
              <a:defRPr/>
            </a:pPr>
            <a:r>
              <a:rPr lang="en-US" dirty="0">
                <a:solidFill>
                  <a:schemeClr val="tx2"/>
                </a:solidFill>
                <a:latin typeface="Avenir Next LT Pro" panose="020B0504020202020204" pitchFamily="34" charset="0"/>
              </a:rPr>
              <a:t>It is nearly impossible to predict all the decisions that may need to be made in the future. And, what may seem unacceptable to us now may be acceptable in the future. </a:t>
            </a:r>
            <a:endParaRPr lang="en-CA" dirty="0">
              <a:solidFill>
                <a:schemeClr val="tx2"/>
              </a:solidFill>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242E43D7-8FC0-3219-5290-FE0433046889}"/>
              </a:ext>
            </a:extLst>
          </p:cNvPr>
          <p:cNvSpPr>
            <a:spLocks noGrp="1"/>
          </p:cNvSpPr>
          <p:nvPr>
            <p:ph type="sldNum" sz="quarter" idx="5"/>
          </p:nvPr>
        </p:nvSpPr>
        <p:spPr/>
        <p:txBody>
          <a:bodyPr lIns="88139" tIns="44070" rIns="88139" bIns="44070"/>
          <a:lstStyle/>
          <a:p>
            <a:fld id="{F3243144-8D86-4F97-91B0-47CCFA6E060F}" type="slidenum">
              <a:rPr lang="en-US" smtClean="0"/>
              <a:t>16</a:t>
            </a:fld>
            <a:endParaRPr lang="en-US"/>
          </a:p>
        </p:txBody>
      </p:sp>
    </p:spTree>
    <p:extLst>
      <p:ext uri="{BB962C8B-B14F-4D97-AF65-F5344CB8AC3E}">
        <p14:creationId xmlns:p14="http://schemas.microsoft.com/office/powerpoint/2010/main" val="249939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5AB43-6EE3-7684-5A52-E4F1A817C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9E884-6D1E-705E-2104-94D7D1C4C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624BEF-A833-56C7-3458-030A48418B03}"/>
              </a:ext>
            </a:extLst>
          </p:cNvPr>
          <p:cNvSpPr>
            <a:spLocks noGrp="1"/>
          </p:cNvSpPr>
          <p:nvPr>
            <p:ph type="body" idx="1"/>
          </p:nvPr>
        </p:nvSpPr>
        <p:spPr/>
        <p:txBody>
          <a:bodyPr/>
          <a:lstStyle/>
          <a:p>
            <a:r>
              <a:rPr lang="en-CA" i="0" dirty="0"/>
              <a:t>Especially if you have a specific illness or diagnosis, it’s important to talk to your healthcare team to learn more about your health. Some questions you might want to ask are: is my illness likely to get worse over time? What stage of my illness am I in right now? What changes should I expect with my illness? What decisions might I need to make as my illness changes?</a:t>
            </a:r>
          </a:p>
        </p:txBody>
      </p:sp>
      <p:sp>
        <p:nvSpPr>
          <p:cNvPr id="4" name="Slide Number Placeholder 3">
            <a:extLst>
              <a:ext uri="{FF2B5EF4-FFF2-40B4-BE49-F238E27FC236}">
                <a16:creationId xmlns:a16="http://schemas.microsoft.com/office/drawing/2014/main" id="{C4767371-32BC-41E2-F15F-E079274A57DA}"/>
              </a:ext>
            </a:extLst>
          </p:cNvPr>
          <p:cNvSpPr>
            <a:spLocks noGrp="1"/>
          </p:cNvSpPr>
          <p:nvPr>
            <p:ph type="sldNum" sz="quarter" idx="5"/>
          </p:nvPr>
        </p:nvSpPr>
        <p:spPr/>
        <p:txBody>
          <a:bodyPr lIns="88139" tIns="44070" rIns="88139" bIns="44070"/>
          <a:lstStyle/>
          <a:p>
            <a:fld id="{F3243144-8D86-4F97-91B0-47CCFA6E060F}" type="slidenum">
              <a:rPr lang="en-US" smtClean="0"/>
              <a:t>17</a:t>
            </a:fld>
            <a:endParaRPr lang="en-US"/>
          </a:p>
        </p:txBody>
      </p:sp>
    </p:spTree>
    <p:extLst>
      <p:ext uri="{BB962C8B-B14F-4D97-AF65-F5344CB8AC3E}">
        <p14:creationId xmlns:p14="http://schemas.microsoft.com/office/powerpoint/2010/main" val="70368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5189E-3FF5-DD6F-FD25-D705207E3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E0EB6-F397-C0A9-2B59-FF4506317468}"/>
              </a:ext>
            </a:extLst>
          </p:cNvPr>
          <p:cNvSpPr>
            <a:spLocks noGrp="1" noRot="1" noChangeAspect="1"/>
          </p:cNvSpPr>
          <p:nvPr>
            <p:ph type="sldImg"/>
          </p:nvPr>
        </p:nvSpPr>
        <p:spPr>
          <a:xfrm>
            <a:off x="406400" y="696913"/>
            <a:ext cx="6197600" cy="3486150"/>
          </a:xfrm>
          <a:prstGeom prst="rect">
            <a:avLst/>
          </a:prstGeom>
        </p:spPr>
      </p:sp>
      <p:sp>
        <p:nvSpPr>
          <p:cNvPr id="3" name="Notes Placeholder 2">
            <a:extLst>
              <a:ext uri="{FF2B5EF4-FFF2-40B4-BE49-F238E27FC236}">
                <a16:creationId xmlns:a16="http://schemas.microsoft.com/office/drawing/2014/main" id="{7C19CD36-8DD9-E4FC-DE52-1B3878B5DCDD}"/>
              </a:ext>
            </a:extLst>
          </p:cNvPr>
          <p:cNvSpPr>
            <a:spLocks noGrp="1"/>
          </p:cNvSpPr>
          <p:nvPr>
            <p:ph type="body" idx="1"/>
          </p:nvPr>
        </p:nvSpPr>
        <p:spPr>
          <a:xfrm>
            <a:off x="438150" y="4415790"/>
            <a:ext cx="6134100" cy="4183380"/>
          </a:xfrm>
        </p:spPr>
        <p:txBody>
          <a:bodyPr/>
          <a:lstStyle/>
          <a:p>
            <a:pPr algn="l" defTabSz="931637" rtl="0">
              <a:defRPr/>
            </a:pPr>
            <a:r>
              <a:rPr lang="en-CA" dirty="0"/>
              <a:t>We will now move into the ‘hands-on’ part of the workshop, to help you learn more and prepare to complete your personal directive. We have two activities planned, and we’ll </a:t>
            </a:r>
            <a:r>
              <a:rPr lang="en-CA"/>
              <a:t>spend about 15-20 minutes on each one. </a:t>
            </a:r>
            <a:endParaRPr lang="en-CA" dirty="0"/>
          </a:p>
        </p:txBody>
      </p:sp>
    </p:spTree>
    <p:extLst>
      <p:ext uri="{BB962C8B-B14F-4D97-AF65-F5344CB8AC3E}">
        <p14:creationId xmlns:p14="http://schemas.microsoft.com/office/powerpoint/2010/main" val="1780936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A9C10-37D0-2541-207A-B888E3607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543AB-FECE-F457-527D-9FF24246E088}"/>
              </a:ext>
            </a:extLst>
          </p:cNvPr>
          <p:cNvSpPr>
            <a:spLocks noGrp="1" noRot="1" noChangeAspect="1"/>
          </p:cNvSpPr>
          <p:nvPr>
            <p:ph type="sldImg"/>
          </p:nvPr>
        </p:nvSpPr>
        <p:spPr>
          <a:xfrm>
            <a:off x="406400" y="217488"/>
            <a:ext cx="6197600" cy="3486150"/>
          </a:xfrm>
          <a:prstGeom prst="rect">
            <a:avLst/>
          </a:prstGeom>
        </p:spPr>
      </p:sp>
      <p:sp>
        <p:nvSpPr>
          <p:cNvPr id="3" name="Notes Placeholder 2">
            <a:extLst>
              <a:ext uri="{FF2B5EF4-FFF2-40B4-BE49-F238E27FC236}">
                <a16:creationId xmlns:a16="http://schemas.microsoft.com/office/drawing/2014/main" id="{495EA81C-D2A2-2B24-CE44-DECE4F5ABF5E}"/>
              </a:ext>
            </a:extLst>
          </p:cNvPr>
          <p:cNvSpPr>
            <a:spLocks noGrp="1"/>
          </p:cNvSpPr>
          <p:nvPr>
            <p:ph type="body" idx="1"/>
          </p:nvPr>
        </p:nvSpPr>
        <p:spPr>
          <a:xfrm>
            <a:off x="331573" y="3897129"/>
            <a:ext cx="6347255" cy="4183380"/>
          </a:xfrm>
        </p:spPr>
        <p:txBody>
          <a:bodyPr/>
          <a:lstStyle/>
          <a:p>
            <a:pPr algn="l" defTabSz="881390">
              <a:lnSpc>
                <a:spcPct val="107000"/>
              </a:lnSpc>
              <a:spcAft>
                <a:spcPts val="814"/>
              </a:spcAft>
              <a:defRPr/>
            </a:pPr>
            <a:r>
              <a:rPr lang="en-US" sz="1100" dirty="0">
                <a:solidFill>
                  <a:srgbClr val="244C5A"/>
                </a:solidFill>
                <a:latin typeface="+mn-lt"/>
              </a:rPr>
              <a:t>The first exercise we have for you tonight is around identifying and sharing your values and preferences for care. </a:t>
            </a:r>
          </a:p>
          <a:p>
            <a:pPr algn="l" defTabSz="881390">
              <a:lnSpc>
                <a:spcPct val="107000"/>
              </a:lnSpc>
              <a:spcAft>
                <a:spcPts val="814"/>
              </a:spcAft>
              <a:defRPr/>
            </a:pPr>
            <a:r>
              <a:rPr lang="en-US" sz="1100" dirty="0">
                <a:solidFill>
                  <a:srgbClr val="244C5A"/>
                </a:solidFill>
                <a:latin typeface="+mn-lt"/>
              </a:rPr>
              <a:t>As we mentioned earlier in tonight’s presentation, focusing on </a:t>
            </a:r>
            <a:r>
              <a:rPr lang="en-CA" sz="1100" dirty="0">
                <a:solidFill>
                  <a:srgbClr val="244C5A"/>
                </a:solidFill>
                <a:latin typeface="+mn-lt"/>
              </a:rPr>
              <a:t>your values, beliefs and preferences- what matters most to you- can provide context for your agent(s) and care providers, to guide their decision-making in a range of unforeseen situations.</a:t>
            </a:r>
            <a:r>
              <a:rPr lang="en-US" sz="1100" dirty="0">
                <a:solidFill>
                  <a:srgbClr val="244C5A"/>
                </a:solidFill>
                <a:latin typeface="+mn-lt"/>
              </a:rPr>
              <a:t> </a:t>
            </a:r>
            <a:r>
              <a:rPr lang="en-CA" sz="1100" dirty="0">
                <a:latin typeface="+mn-lt"/>
              </a:rPr>
              <a:t>Because it’s hard to predict every possible medical situation, we recommend people focus less on listing specific medical instructions (like, “I never want a feeding tube”) in their personal directive, and more on their values and preferences for care (exception would be if you </a:t>
            </a:r>
            <a:r>
              <a:rPr lang="en-US" sz="1100" dirty="0">
                <a:solidFill>
                  <a:schemeClr val="tx2"/>
                </a:solidFill>
                <a:latin typeface="+mn-lt"/>
              </a:rPr>
              <a:t>have a significant health condition, where upcoming decisions are reasonably foreseeable)</a:t>
            </a:r>
            <a:r>
              <a:rPr lang="en-CA" sz="1100" dirty="0">
                <a:latin typeface="+mn-lt"/>
              </a:rPr>
              <a:t>. </a:t>
            </a:r>
          </a:p>
          <a:p>
            <a:pPr algn="l" defTabSz="881390">
              <a:lnSpc>
                <a:spcPct val="107000"/>
              </a:lnSpc>
              <a:spcAft>
                <a:spcPts val="814"/>
              </a:spcAft>
              <a:defRPr/>
            </a:pPr>
            <a:r>
              <a:rPr lang="en-CA" sz="1100" dirty="0">
                <a:latin typeface="+mn-lt"/>
              </a:rPr>
              <a:t>Identifying and sharing your values and preferences offers more flexible guidance that can help your agent and healthcare providers make decisions that fit with your overall wishes, even in situations you didn’t anticipate.</a:t>
            </a:r>
            <a:r>
              <a:rPr lang="en-US" sz="1100" dirty="0">
                <a:solidFill>
                  <a:schemeClr val="tx2"/>
                </a:solidFill>
                <a:latin typeface="+mn-lt"/>
              </a:rPr>
              <a:t> </a:t>
            </a:r>
            <a:endParaRPr lang="en-US" sz="1100" dirty="0">
              <a:solidFill>
                <a:srgbClr val="244C5A"/>
              </a:solidFill>
              <a:latin typeface="+mn-lt"/>
            </a:endParaRPr>
          </a:p>
          <a:p>
            <a:pPr algn="l" defTabSz="881390">
              <a:lnSpc>
                <a:spcPct val="107000"/>
              </a:lnSpc>
              <a:spcAft>
                <a:spcPts val="814"/>
              </a:spcAft>
              <a:defRPr/>
            </a:pPr>
            <a:endParaRPr lang="en-US" sz="1100" dirty="0">
              <a:solidFill>
                <a:srgbClr val="244C5A"/>
              </a:solidFill>
              <a:latin typeface="+mn-lt"/>
            </a:endParaRPr>
          </a:p>
          <a:p>
            <a:pPr algn="l" defTabSz="881390">
              <a:lnSpc>
                <a:spcPct val="107000"/>
              </a:lnSpc>
              <a:spcAft>
                <a:spcPts val="814"/>
              </a:spcAft>
              <a:defRPr/>
            </a:pPr>
            <a:r>
              <a:rPr lang="en-US" sz="1100" dirty="0">
                <a:solidFill>
                  <a:srgbClr val="244C5A"/>
                </a:solidFill>
                <a:latin typeface="+mn-lt"/>
              </a:rPr>
              <a:t>We recognize that trying to identify and articulate our values and wishes can be hard – it’s not something we’ve probably all thought about a lot – but there are some good resources to help – and you will find both of these on your tables. </a:t>
            </a:r>
          </a:p>
          <a:p>
            <a:pPr algn="l" defTabSz="881390">
              <a:lnSpc>
                <a:spcPct val="107000"/>
              </a:lnSpc>
              <a:spcAft>
                <a:spcPts val="814"/>
              </a:spcAft>
              <a:defRPr/>
            </a:pPr>
            <a:endParaRPr lang="en-US" sz="1100" dirty="0">
              <a:solidFill>
                <a:srgbClr val="244C5A"/>
              </a:solidFill>
              <a:latin typeface="+mn-lt"/>
            </a:endParaRPr>
          </a:p>
          <a:p>
            <a:pPr algn="l" defTabSz="881390">
              <a:lnSpc>
                <a:spcPct val="107000"/>
              </a:lnSpc>
              <a:spcAft>
                <a:spcPts val="814"/>
              </a:spcAft>
              <a:defRPr/>
            </a:pPr>
            <a:r>
              <a:rPr lang="en-US" sz="1100" dirty="0">
                <a:solidFill>
                  <a:srgbClr val="244C5A"/>
                </a:solidFill>
                <a:latin typeface="+mn-lt"/>
              </a:rPr>
              <a:t>One is the My Wishes Alberta workbook – this is a fillable workbook that has a number of prompting questions to help you identify what is important to you, what brings you joy and makes your life meaningful, and what you would want others to know about you if you were to get very sick. You can answer the questions in the workbook, and/or you can use it as a guide to help you have conversations with those close to you and your healthcare team. </a:t>
            </a:r>
          </a:p>
          <a:p>
            <a:pPr algn="l" defTabSz="881390">
              <a:lnSpc>
                <a:spcPct val="107000"/>
              </a:lnSpc>
              <a:spcAft>
                <a:spcPts val="814"/>
              </a:spcAft>
              <a:defRPr/>
            </a:pPr>
            <a:endParaRPr lang="en-US" sz="1100" dirty="0">
              <a:solidFill>
                <a:srgbClr val="244C5A"/>
              </a:solidFill>
              <a:latin typeface="+mn-lt"/>
            </a:endParaRPr>
          </a:p>
          <a:p>
            <a:pPr algn="l" defTabSz="881390">
              <a:lnSpc>
                <a:spcPct val="107000"/>
              </a:lnSpc>
              <a:spcAft>
                <a:spcPts val="814"/>
              </a:spcAft>
              <a:defRPr/>
            </a:pPr>
            <a:r>
              <a:rPr lang="en-US" sz="1100" dirty="0">
                <a:solidFill>
                  <a:srgbClr val="244C5A"/>
                </a:solidFill>
                <a:latin typeface="+mn-lt"/>
              </a:rPr>
              <a:t>The other resource is a values directive worksheet. </a:t>
            </a:r>
            <a:r>
              <a:rPr lang="en-CA" sz="1100" dirty="0">
                <a:solidFill>
                  <a:srgbClr val="244C5A"/>
                </a:solidFill>
                <a:latin typeface="+mn-lt"/>
              </a:rPr>
              <a:t>A values directive can be another way to document your personal beliefs, values and wishes regarding your health and personal care. The values directive worksheet on your tables has a few exercises to help you think about your wishes, values and beliefs, and then also has a few examples of real values directives written by others, if you’re someone who is inspired by seeing real-life examples.  </a:t>
            </a:r>
          </a:p>
          <a:p>
            <a:pPr algn="l" defTabSz="881390">
              <a:lnSpc>
                <a:spcPct val="107000"/>
              </a:lnSpc>
              <a:spcAft>
                <a:spcPts val="814"/>
              </a:spcAft>
              <a:defRPr/>
            </a:pPr>
            <a:endParaRPr lang="en-US" sz="1100" dirty="0">
              <a:solidFill>
                <a:srgbClr val="244C5A"/>
              </a:solidFill>
              <a:latin typeface="+mn-lt"/>
            </a:endParaRPr>
          </a:p>
          <a:p>
            <a:pPr algn="l" defTabSz="881390">
              <a:lnSpc>
                <a:spcPct val="107000"/>
              </a:lnSpc>
              <a:spcAft>
                <a:spcPts val="814"/>
              </a:spcAft>
              <a:defRPr/>
            </a:pPr>
            <a:r>
              <a:rPr lang="en-US" sz="1100" dirty="0">
                <a:solidFill>
                  <a:srgbClr val="244C5A"/>
                </a:solidFill>
                <a:latin typeface="+mn-lt"/>
              </a:rPr>
              <a:t>So we’ll give you about &lt;15 minutes&gt; at your tables to explore both – you may find that one resonates more with you than the other, and that’s fine. Or you may want to do both. You can choose to include a values directive or values statements in your actual personal directive document, or you can provide it to your agent and your healthcare team for them to use as a guide. But the important point is to </a:t>
            </a:r>
            <a:r>
              <a:rPr lang="en-US" sz="1100" b="1" dirty="0">
                <a:solidFill>
                  <a:srgbClr val="244C5A"/>
                </a:solidFill>
                <a:latin typeface="+mn-lt"/>
              </a:rPr>
              <a:t>share</a:t>
            </a:r>
            <a:r>
              <a:rPr lang="en-US" sz="1100" dirty="0">
                <a:solidFill>
                  <a:srgbClr val="244C5A"/>
                </a:solidFill>
                <a:latin typeface="+mn-lt"/>
              </a:rPr>
              <a:t> these with your agent and those close to you. </a:t>
            </a:r>
          </a:p>
          <a:p>
            <a:pPr algn="l" defTabSz="881390">
              <a:lnSpc>
                <a:spcPct val="107000"/>
              </a:lnSpc>
              <a:spcAft>
                <a:spcPts val="814"/>
              </a:spcAft>
              <a:defRPr/>
            </a:pPr>
            <a:endParaRPr lang="en-US" sz="1100" dirty="0">
              <a:solidFill>
                <a:srgbClr val="244C5A"/>
              </a:solidFill>
              <a:latin typeface="+mn-lt"/>
            </a:endParaRPr>
          </a:p>
          <a:p>
            <a:pPr algn="l" defTabSz="881390">
              <a:lnSpc>
                <a:spcPct val="107000"/>
              </a:lnSpc>
              <a:spcAft>
                <a:spcPts val="814"/>
              </a:spcAft>
              <a:defRPr/>
            </a:pPr>
            <a:r>
              <a:rPr lang="en-US" sz="1100" dirty="0">
                <a:solidFill>
                  <a:srgbClr val="244C5A"/>
                </a:solidFill>
                <a:latin typeface="+mn-lt"/>
              </a:rPr>
              <a:t>Our team will be floating around the room to check-in and answer any questions you might have. Feel free to chat at your tables or with your neighbor, or review quietly on your own, whichever you prefer. We’ll reconvene at about 7:30. </a:t>
            </a:r>
          </a:p>
          <a:p>
            <a:pPr>
              <a:lnSpc>
                <a:spcPct val="107000"/>
              </a:lnSpc>
              <a:spcAft>
                <a:spcPts val="814"/>
              </a:spcAft>
            </a:pPr>
            <a:endParaRPr lang="en-US" sz="1100" kern="100" dirty="0">
              <a:latin typeface="+mn-l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8350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88139" tIns="44070" rIns="88139" bIns="44070"/>
          <a:lstStyle/>
          <a:p>
            <a:fld id="{85B46047-6589-4D3D-A3E3-5C8649E2ED95}" type="slidenum">
              <a:rPr lang="en-US" smtClean="0"/>
              <a:t>2</a:t>
            </a:fld>
            <a:endParaRPr lang="en-US"/>
          </a:p>
        </p:txBody>
      </p:sp>
    </p:spTree>
    <p:extLst>
      <p:ext uri="{BB962C8B-B14F-4D97-AF65-F5344CB8AC3E}">
        <p14:creationId xmlns:p14="http://schemas.microsoft.com/office/powerpoint/2010/main" val="100238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B50F2-E84E-D8B1-4323-B5C777DAE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958AB-EB7C-657F-02DE-0A37320B1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1E94C-5A52-3678-288B-8D4B330E9F8A}"/>
              </a:ext>
            </a:extLst>
          </p:cNvPr>
          <p:cNvSpPr>
            <a:spLocks noGrp="1"/>
          </p:cNvSpPr>
          <p:nvPr>
            <p:ph type="body" idx="1"/>
          </p:nvPr>
        </p:nvSpPr>
        <p:spPr/>
        <p:txBody>
          <a:bodyPr/>
          <a:lstStyle/>
          <a:p>
            <a:r>
              <a:rPr lang="en-CA" sz="1100" dirty="0"/>
              <a:t>This second activity focuses on what you should consider when choosing your agent.</a:t>
            </a:r>
          </a:p>
          <a:p>
            <a:r>
              <a:rPr lang="en-CA" sz="1100" dirty="0"/>
              <a:t> </a:t>
            </a:r>
          </a:p>
          <a:p>
            <a:r>
              <a:rPr lang="en-CA" sz="1100" dirty="0"/>
              <a:t>Under Alberta’s personal directive law, your “agent” is someone you choose to make decisions for you if you lose capacity. This person can make decisions on your </a:t>
            </a:r>
            <a:r>
              <a:rPr lang="en-CA" sz="1100" i="1" dirty="0"/>
              <a:t>health care</a:t>
            </a:r>
            <a:r>
              <a:rPr lang="en-CA" sz="1100" dirty="0"/>
              <a:t> (for example, what tests or treatment you should have/not have) and </a:t>
            </a:r>
            <a:r>
              <a:rPr lang="en-CA" sz="1100" i="1" dirty="0"/>
              <a:t>personal matters</a:t>
            </a:r>
            <a:r>
              <a:rPr lang="en-CA" sz="1100" dirty="0"/>
              <a:t> (for example, where you might live, who might visit you). This person can’t make </a:t>
            </a:r>
            <a:r>
              <a:rPr lang="en-CA" sz="1100" i="1" dirty="0"/>
              <a:t>financial</a:t>
            </a:r>
            <a:r>
              <a:rPr lang="en-CA" sz="1100" dirty="0"/>
              <a:t> decisions (this is done through a different document called an “Enduring Power of Attorney”, which we’re not focused on today).</a:t>
            </a:r>
          </a:p>
          <a:p>
            <a:endParaRPr lang="en-CA" sz="1100" dirty="0"/>
          </a:p>
          <a:p>
            <a:r>
              <a:rPr lang="en-CA" sz="1100" dirty="0"/>
              <a:t>Choosing an agent is </a:t>
            </a:r>
            <a:r>
              <a:rPr lang="en-CA" sz="1100" i="1" dirty="0"/>
              <a:t>very</a:t>
            </a:r>
            <a:r>
              <a:rPr lang="en-CA" sz="1100" dirty="0"/>
              <a:t> significant: this person stands </a:t>
            </a:r>
            <a:r>
              <a:rPr lang="en-CA" sz="1100" i="1" dirty="0"/>
              <a:t>in your place</a:t>
            </a:r>
            <a:r>
              <a:rPr lang="en-CA" sz="1100" dirty="0"/>
              <a:t> if you lack capacity to make decisions. They make important decisions (sometimes in emergencies), they request information and communicate (and advocate) on your behalf, and they interpret what you would want and not want from your personal directive and from what they know about your values, beliefs, goals and wishes.</a:t>
            </a:r>
          </a:p>
          <a:p>
            <a:endParaRPr lang="en-CA" sz="1100" dirty="0"/>
          </a:p>
          <a:p>
            <a:r>
              <a:rPr lang="en-CA" sz="1100" dirty="0"/>
              <a:t>On your tables, you’ll find a </a:t>
            </a:r>
            <a:r>
              <a:rPr lang="en-CA" sz="1100" b="1" u="sng" dirty="0"/>
              <a:t>checklist of qualities</a:t>
            </a:r>
            <a:r>
              <a:rPr lang="en-CA" sz="1100" dirty="0"/>
              <a:t> to think about when selecting your agent. You may not have a candidate that meets everything on this list but it’s a tool to help you to pick a strong candidate for the role. We’ve also included an excellent free resource “Be An Agent” produced by the Centre for Public Legal Education Alberta that you’re welcome to take and provide to whoever you choose as your agent. </a:t>
            </a:r>
          </a:p>
          <a:p>
            <a:endParaRPr lang="en-CA" sz="1100" dirty="0"/>
          </a:p>
          <a:p>
            <a:r>
              <a:rPr lang="en-CA" sz="1100" dirty="0"/>
              <a:t>So again we’ll give you about 15 minutes to look through these resources and then we’ll reconvene at about 7:50. If you have any questions or want to talk something through, our team will be floating around the room.</a:t>
            </a:r>
            <a:endParaRPr lang="en-US" dirty="0"/>
          </a:p>
        </p:txBody>
      </p:sp>
      <p:sp>
        <p:nvSpPr>
          <p:cNvPr id="4" name="Slide Number Placeholder 3">
            <a:extLst>
              <a:ext uri="{FF2B5EF4-FFF2-40B4-BE49-F238E27FC236}">
                <a16:creationId xmlns:a16="http://schemas.microsoft.com/office/drawing/2014/main" id="{33EE5DEA-C285-E8A6-F7FF-0E093034B82B}"/>
              </a:ext>
            </a:extLst>
          </p:cNvPr>
          <p:cNvSpPr>
            <a:spLocks noGrp="1"/>
          </p:cNvSpPr>
          <p:nvPr>
            <p:ph type="sldNum" sz="quarter" idx="5"/>
          </p:nvPr>
        </p:nvSpPr>
        <p:spPr/>
        <p:txBody>
          <a:bodyPr lIns="88139" tIns="44070" rIns="88139" bIns="44070"/>
          <a:lstStyle/>
          <a:p>
            <a:fld id="{85B46047-6589-4D3D-A3E3-5C8649E2ED95}" type="slidenum">
              <a:rPr lang="en-US" smtClean="0"/>
              <a:t>20</a:t>
            </a:fld>
            <a:endParaRPr lang="en-US"/>
          </a:p>
        </p:txBody>
      </p:sp>
    </p:spTree>
    <p:extLst>
      <p:ext uri="{BB962C8B-B14F-4D97-AF65-F5344CB8AC3E}">
        <p14:creationId xmlns:p14="http://schemas.microsoft.com/office/powerpoint/2010/main" val="2639653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173B2-F515-86BC-7824-9130BCE76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00B85-A935-07F8-569C-35D586F9D3DA}"/>
              </a:ext>
            </a:extLst>
          </p:cNvPr>
          <p:cNvSpPr>
            <a:spLocks noGrp="1" noRot="1" noChangeAspect="1"/>
          </p:cNvSpPr>
          <p:nvPr>
            <p:ph type="sldImg"/>
          </p:nvPr>
        </p:nvSpPr>
        <p:spPr>
          <a:xfrm>
            <a:off x="406400" y="696913"/>
            <a:ext cx="6197600" cy="3486150"/>
          </a:xfrm>
          <a:prstGeom prst="rect">
            <a:avLst/>
          </a:prstGeom>
        </p:spPr>
      </p:sp>
      <p:sp>
        <p:nvSpPr>
          <p:cNvPr id="3" name="Notes Placeholder 2">
            <a:extLst>
              <a:ext uri="{FF2B5EF4-FFF2-40B4-BE49-F238E27FC236}">
                <a16:creationId xmlns:a16="http://schemas.microsoft.com/office/drawing/2014/main" id="{E62421CE-7766-2E16-27F6-462A29CB633A}"/>
              </a:ext>
            </a:extLst>
          </p:cNvPr>
          <p:cNvSpPr>
            <a:spLocks noGrp="1"/>
          </p:cNvSpPr>
          <p:nvPr>
            <p:ph type="body" idx="1"/>
          </p:nvPr>
        </p:nvSpPr>
        <p:spPr>
          <a:xfrm>
            <a:off x="438150" y="4415790"/>
            <a:ext cx="6134100" cy="4183380"/>
          </a:xfrm>
        </p:spPr>
        <p:txBody>
          <a:bodyPr/>
          <a:lstStyle/>
          <a:p>
            <a:pPr algn="l" defTabSz="931637" rtl="0">
              <a:defRPr/>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69952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1D4B1-B8D1-5412-7FCD-3F6D780E6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CB415-0737-C9B2-E549-326E2AF1B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484BD-9D94-B770-54C7-E98D2A8A6B3A}"/>
              </a:ext>
            </a:extLst>
          </p:cNvPr>
          <p:cNvSpPr>
            <a:spLocks noGrp="1"/>
          </p:cNvSpPr>
          <p:nvPr>
            <p:ph type="body" idx="1"/>
          </p:nvPr>
        </p:nvSpPr>
        <p:spPr/>
        <p:txBody>
          <a:bodyPr/>
          <a:lstStyle/>
          <a:p>
            <a:pPr defTabSz="881390">
              <a:defRPr/>
            </a:pPr>
            <a:r>
              <a:rPr lang="en-US" kern="100" dirty="0">
                <a:latin typeface="Aptos" panose="020B0004020202020204" pitchFamily="34" charset="0"/>
                <a:ea typeface="Aptos" panose="020B0004020202020204" pitchFamily="34" charset="0"/>
                <a:cs typeface="Times New Roman" panose="02020603050405020304" pitchFamily="18" charset="0"/>
              </a:rPr>
              <a:t>Congratulations on taking this important step in planning for your future! We hope you got some helpful information and resources you can use. </a:t>
            </a:r>
          </a:p>
        </p:txBody>
      </p:sp>
      <p:sp>
        <p:nvSpPr>
          <p:cNvPr id="4" name="Slide Number Placeholder 3">
            <a:extLst>
              <a:ext uri="{FF2B5EF4-FFF2-40B4-BE49-F238E27FC236}">
                <a16:creationId xmlns:a16="http://schemas.microsoft.com/office/drawing/2014/main" id="{87D9DE75-9D36-DC5F-D338-EB31AE6ABAAB}"/>
              </a:ext>
            </a:extLst>
          </p:cNvPr>
          <p:cNvSpPr>
            <a:spLocks noGrp="1"/>
          </p:cNvSpPr>
          <p:nvPr>
            <p:ph type="sldNum" sz="quarter" idx="5"/>
          </p:nvPr>
        </p:nvSpPr>
        <p:spPr/>
        <p:txBody>
          <a:bodyPr lIns="88139" tIns="44070" rIns="88139" bIns="44070"/>
          <a:lstStyle/>
          <a:p>
            <a:fld id="{F3243144-8D86-4F97-91B0-47CCFA6E060F}" type="slidenum">
              <a:rPr lang="en-US" smtClean="0"/>
              <a:t>22</a:t>
            </a:fld>
            <a:endParaRPr lang="en-US"/>
          </a:p>
        </p:txBody>
      </p:sp>
    </p:spTree>
    <p:extLst>
      <p:ext uri="{BB962C8B-B14F-4D97-AF65-F5344CB8AC3E}">
        <p14:creationId xmlns:p14="http://schemas.microsoft.com/office/powerpoint/2010/main" val="636387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9AF49-A9F1-0D5B-E730-8CEEABDC7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D0218-71E2-76E2-96E3-B2866F5CE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3720E-C08B-7EF0-F6AC-0F0540C14929}"/>
              </a:ext>
            </a:extLst>
          </p:cNvPr>
          <p:cNvSpPr>
            <a:spLocks noGrp="1"/>
          </p:cNvSpPr>
          <p:nvPr>
            <p:ph type="body" idx="1"/>
          </p:nvPr>
        </p:nvSpPr>
        <p:spPr/>
        <p:txBody>
          <a:bodyPr/>
          <a:lstStyle/>
          <a:p>
            <a:pPr defTabSz="881390">
              <a:defRPr/>
            </a:pPr>
            <a:r>
              <a:rPr lang="en-US" kern="100" dirty="0">
                <a:latin typeface="Aptos" panose="020B0004020202020204" pitchFamily="34" charset="0"/>
                <a:ea typeface="Aptos" panose="020B0004020202020204" pitchFamily="34" charset="0"/>
                <a:cs typeface="Times New Roman" panose="02020603050405020304" pitchFamily="18" charset="0"/>
              </a:rPr>
              <a:t>Once you have completed your personal directive – make sure to share it in the following ways:</a:t>
            </a:r>
          </a:p>
        </p:txBody>
      </p:sp>
      <p:sp>
        <p:nvSpPr>
          <p:cNvPr id="4" name="Slide Number Placeholder 3">
            <a:extLst>
              <a:ext uri="{FF2B5EF4-FFF2-40B4-BE49-F238E27FC236}">
                <a16:creationId xmlns:a16="http://schemas.microsoft.com/office/drawing/2014/main" id="{2490E5D8-1E50-F248-BAE2-B962ACD48E34}"/>
              </a:ext>
            </a:extLst>
          </p:cNvPr>
          <p:cNvSpPr>
            <a:spLocks noGrp="1"/>
          </p:cNvSpPr>
          <p:nvPr>
            <p:ph type="sldNum" sz="quarter" idx="5"/>
          </p:nvPr>
        </p:nvSpPr>
        <p:spPr/>
        <p:txBody>
          <a:bodyPr lIns="88139" tIns="44070" rIns="88139" bIns="44070"/>
          <a:lstStyle/>
          <a:p>
            <a:fld id="{F3243144-8D86-4F97-91B0-47CCFA6E060F}" type="slidenum">
              <a:rPr lang="en-US" smtClean="0"/>
              <a:t>23</a:t>
            </a:fld>
            <a:endParaRPr lang="en-US"/>
          </a:p>
        </p:txBody>
      </p:sp>
    </p:spTree>
    <p:extLst>
      <p:ext uri="{BB962C8B-B14F-4D97-AF65-F5344CB8AC3E}">
        <p14:creationId xmlns:p14="http://schemas.microsoft.com/office/powerpoint/2010/main" val="224716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2F375-750C-E3F9-5779-A9EA80B1C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3664F-7A01-726A-3CDB-7051C6877A90}"/>
              </a:ext>
            </a:extLst>
          </p:cNvPr>
          <p:cNvSpPr>
            <a:spLocks noGrp="1" noRot="1" noChangeAspect="1"/>
          </p:cNvSpPr>
          <p:nvPr>
            <p:ph type="sldImg"/>
          </p:nvPr>
        </p:nvSpPr>
        <p:spPr>
          <a:xfrm>
            <a:off x="406400" y="696913"/>
            <a:ext cx="6197600" cy="3486150"/>
          </a:xfrm>
          <a:prstGeom prst="rect">
            <a:avLst/>
          </a:prstGeom>
        </p:spPr>
      </p:sp>
      <p:sp>
        <p:nvSpPr>
          <p:cNvPr id="3" name="Notes Placeholder 2">
            <a:extLst>
              <a:ext uri="{FF2B5EF4-FFF2-40B4-BE49-F238E27FC236}">
                <a16:creationId xmlns:a16="http://schemas.microsoft.com/office/drawing/2014/main" id="{3B2EE86A-5BF7-79B4-AF6D-562619194B74}"/>
              </a:ext>
            </a:extLst>
          </p:cNvPr>
          <p:cNvSpPr>
            <a:spLocks noGrp="1"/>
          </p:cNvSpPr>
          <p:nvPr>
            <p:ph type="body" idx="1"/>
          </p:nvPr>
        </p:nvSpPr>
        <p:spPr>
          <a:xfrm>
            <a:off x="438150" y="4415790"/>
            <a:ext cx="6134099" cy="4183380"/>
          </a:xfrm>
        </p:spPr>
        <p:txBody>
          <a:bodyPr/>
          <a:lstStyle/>
          <a:p>
            <a:pPr>
              <a:lnSpc>
                <a:spcPct val="107000"/>
              </a:lnSpc>
              <a:spcAft>
                <a:spcPts val="814"/>
              </a:spcAft>
            </a:pPr>
            <a:r>
              <a:rPr lang="en-US" kern="100" dirty="0">
                <a:latin typeface="Aptos" panose="020B0004020202020204" pitchFamily="34" charset="0"/>
                <a:ea typeface="Aptos" panose="020B0004020202020204" pitchFamily="34" charset="0"/>
                <a:cs typeface="Times New Roman" panose="02020603050405020304" pitchFamily="18" charset="0"/>
              </a:rPr>
              <a:t>And remember that documentation is only one part of advance care planning – make sure to keep having conversations and share your wishes with those close to you.</a:t>
            </a:r>
          </a:p>
        </p:txBody>
      </p:sp>
    </p:spTree>
    <p:extLst>
      <p:ext uri="{BB962C8B-B14F-4D97-AF65-F5344CB8AC3E}">
        <p14:creationId xmlns:p14="http://schemas.microsoft.com/office/powerpoint/2010/main" val="405098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CB8DF-A58D-9E4B-A9CE-D3B707801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C63AF-0104-A022-662F-B1323EDF5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21262-0093-7590-43DB-A10023BF0D67}"/>
              </a:ext>
            </a:extLst>
          </p:cNvPr>
          <p:cNvSpPr>
            <a:spLocks noGrp="1"/>
          </p:cNvSpPr>
          <p:nvPr>
            <p:ph type="body" idx="1"/>
          </p:nvPr>
        </p:nvSpPr>
        <p:spPr/>
        <p:txBody>
          <a:bodyPr/>
          <a:lstStyle/>
          <a:p>
            <a:pPr defTabSz="881390">
              <a:defRPr/>
            </a:pPr>
            <a:r>
              <a:rPr lang="en-US" kern="100" dirty="0">
                <a:latin typeface="Aptos" panose="020B0004020202020204" pitchFamily="34" charset="0"/>
                <a:ea typeface="Aptos" panose="020B0004020202020204" pitchFamily="34" charset="0"/>
                <a:cs typeface="Times New Roman" panose="02020603050405020304" pitchFamily="18" charset="0"/>
              </a:rPr>
              <a:t>And remember that advance care planning is an ongoing process. There are various milestones and life events that can be helpful prompts for reminding you to revisit your advance care planning, as shown in this life journey graphic on the left. The 6 Ds are another helpful mnemonic. </a:t>
            </a:r>
          </a:p>
        </p:txBody>
      </p:sp>
      <p:sp>
        <p:nvSpPr>
          <p:cNvPr id="4" name="Slide Number Placeholder 3">
            <a:extLst>
              <a:ext uri="{FF2B5EF4-FFF2-40B4-BE49-F238E27FC236}">
                <a16:creationId xmlns:a16="http://schemas.microsoft.com/office/drawing/2014/main" id="{0808D95A-5381-C083-74EF-8E98450E447E}"/>
              </a:ext>
            </a:extLst>
          </p:cNvPr>
          <p:cNvSpPr>
            <a:spLocks noGrp="1"/>
          </p:cNvSpPr>
          <p:nvPr>
            <p:ph type="sldNum" sz="quarter" idx="5"/>
          </p:nvPr>
        </p:nvSpPr>
        <p:spPr/>
        <p:txBody>
          <a:bodyPr lIns="88139" tIns="44070" rIns="88139" bIns="44070"/>
          <a:lstStyle/>
          <a:p>
            <a:fld id="{F3243144-8D86-4F97-91B0-47CCFA6E060F}" type="slidenum">
              <a:rPr lang="en-US" smtClean="0"/>
              <a:t>25</a:t>
            </a:fld>
            <a:endParaRPr lang="en-US"/>
          </a:p>
        </p:txBody>
      </p:sp>
    </p:spTree>
    <p:extLst>
      <p:ext uri="{BB962C8B-B14F-4D97-AF65-F5344CB8AC3E}">
        <p14:creationId xmlns:p14="http://schemas.microsoft.com/office/powerpoint/2010/main" val="2116042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kern="100" dirty="0">
                <a:latin typeface="Aptos" panose="020B0004020202020204" pitchFamily="34" charset="0"/>
                <a:ea typeface="Aptos" panose="020B0004020202020204" pitchFamily="34" charset="0"/>
                <a:cs typeface="Times New Roman" panose="02020603050405020304" pitchFamily="18" charset="0"/>
              </a:rPr>
              <a:t>Please check out the resource table before you leave, help yourself to more food, and please complete the evaluation survey before you go. </a:t>
            </a:r>
          </a:p>
          <a:p>
            <a:pPr defTabSz="881390">
              <a:defRPr/>
            </a:pPr>
            <a:r>
              <a:rPr lang="en-US" kern="100" dirty="0">
                <a:latin typeface="Aptos" panose="020B0004020202020204" pitchFamily="34" charset="0"/>
                <a:ea typeface="Aptos" panose="020B0004020202020204" pitchFamily="34" charset="0"/>
                <a:cs typeface="Times New Roman" panose="02020603050405020304" pitchFamily="18" charset="0"/>
              </a:rPr>
              <a:t>THANK YOU!! </a:t>
            </a:r>
          </a:p>
          <a:p>
            <a:endParaRPr lang="en-US" dirty="0"/>
          </a:p>
        </p:txBody>
      </p:sp>
      <p:sp>
        <p:nvSpPr>
          <p:cNvPr id="4" name="Slide Number Placeholder 3"/>
          <p:cNvSpPr>
            <a:spLocks noGrp="1"/>
          </p:cNvSpPr>
          <p:nvPr>
            <p:ph type="sldNum" sz="quarter" idx="5"/>
          </p:nvPr>
        </p:nvSpPr>
        <p:spPr/>
        <p:txBody>
          <a:bodyPr lIns="88139" tIns="44070" rIns="88139" bIns="44070"/>
          <a:lstStyle/>
          <a:p>
            <a:fld id="{85B46047-6589-4D3D-A3E3-5C8649E2ED95}" type="slidenum">
              <a:rPr lang="en-US" smtClean="0"/>
              <a:t>26</a:t>
            </a:fld>
            <a:endParaRPr lang="en-US"/>
          </a:p>
        </p:txBody>
      </p:sp>
    </p:spTree>
    <p:extLst>
      <p:ext uri="{BB962C8B-B14F-4D97-AF65-F5344CB8AC3E}">
        <p14:creationId xmlns:p14="http://schemas.microsoft.com/office/powerpoint/2010/main" val="170613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57"/>
              </a:spcAft>
            </a:pPr>
            <a:r>
              <a:rPr lang="en-CA" b="0" dirty="0">
                <a:solidFill>
                  <a:schemeClr val="tx2"/>
                </a:solidFill>
                <a:latin typeface="Avenir Next LT Pro" panose="020B0504020202020204" pitchFamily="34" charset="0"/>
              </a:rPr>
              <a:t>Introductions, facilities (e.g., washrooms</a:t>
            </a:r>
            <a:r>
              <a:rPr lang="en-CA" dirty="0">
                <a:solidFill>
                  <a:schemeClr val="tx2"/>
                </a:solidFill>
                <a:latin typeface="Avenir Next LT Pro" panose="020B0504020202020204" pitchFamily="34" charset="0"/>
              </a:rPr>
              <a:t>, exits), please quiet your devices </a:t>
            </a:r>
          </a:p>
        </p:txBody>
      </p:sp>
    </p:spTree>
    <p:extLst>
      <p:ext uri="{BB962C8B-B14F-4D97-AF65-F5344CB8AC3E}">
        <p14:creationId xmlns:p14="http://schemas.microsoft.com/office/powerpoint/2010/main" val="213980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F01E2-4DF6-FBFF-89E3-CD85ED0AB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355B9-71C6-519A-1E96-B3C9EBE3FC88}"/>
              </a:ext>
            </a:extLst>
          </p:cNvPr>
          <p:cNvSpPr>
            <a:spLocks noGrp="1" noRot="1" noChangeAspect="1"/>
          </p:cNvSpPr>
          <p:nvPr>
            <p:ph type="sldImg"/>
          </p:nvPr>
        </p:nvSpPr>
        <p:spPr>
          <a:xfrm>
            <a:off x="406400" y="254000"/>
            <a:ext cx="6197600" cy="3486150"/>
          </a:xfrm>
          <a:prstGeom prst="rect">
            <a:avLst/>
          </a:prstGeom>
        </p:spPr>
      </p:sp>
      <p:sp>
        <p:nvSpPr>
          <p:cNvPr id="3" name="Notes Placeholder 2">
            <a:extLst>
              <a:ext uri="{FF2B5EF4-FFF2-40B4-BE49-F238E27FC236}">
                <a16:creationId xmlns:a16="http://schemas.microsoft.com/office/drawing/2014/main" id="{6D4D897C-74FD-2990-3274-4CE9A562AFD1}"/>
              </a:ext>
            </a:extLst>
          </p:cNvPr>
          <p:cNvSpPr>
            <a:spLocks noGrp="1"/>
          </p:cNvSpPr>
          <p:nvPr>
            <p:ph type="body" idx="1"/>
          </p:nvPr>
        </p:nvSpPr>
        <p:spPr>
          <a:xfrm>
            <a:off x="438150" y="3913282"/>
            <a:ext cx="6134100" cy="4183380"/>
          </a:xfrm>
        </p:spPr>
        <p:txBody>
          <a:bodyPr/>
          <a:lstStyle/>
          <a:p>
            <a:pPr>
              <a:lnSpc>
                <a:spcPct val="107000"/>
              </a:lnSpc>
            </a:pPr>
            <a:r>
              <a:rPr lang="en-US" sz="1100" kern="100" dirty="0">
                <a:latin typeface="Aptos" panose="020B0004020202020204" pitchFamily="34" charset="0"/>
                <a:ea typeface="Aptos" panose="020B0004020202020204" pitchFamily="34" charset="0"/>
                <a:cs typeface="Times New Roman" panose="02020603050405020304" pitchFamily="18" charset="0"/>
              </a:rPr>
              <a:t>Go through high level overview of the night, introduce the speaker who will be delivering the formal presentation part of the workshop </a:t>
            </a:r>
          </a:p>
        </p:txBody>
      </p:sp>
    </p:spTree>
    <p:extLst>
      <p:ext uri="{BB962C8B-B14F-4D97-AF65-F5344CB8AC3E}">
        <p14:creationId xmlns:p14="http://schemas.microsoft.com/office/powerpoint/2010/main" val="310560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313"/>
              </a:spcAft>
            </a:pPr>
            <a:r>
              <a:rPr lang="en-US" dirty="0"/>
              <a:t>To help us think about this topic, we’d like to start with a scenario. </a:t>
            </a:r>
          </a:p>
          <a:p>
            <a:pPr>
              <a:spcAft>
                <a:spcPts val="2313"/>
              </a:spcAft>
            </a:pPr>
            <a:r>
              <a:rPr lang="en-CA" b="0" dirty="0">
                <a:solidFill>
                  <a:schemeClr val="tx2"/>
                </a:solidFill>
                <a:latin typeface="Avenir Next LT Pro" panose="020B0504020202020204" pitchFamily="34" charset="0"/>
              </a:rPr>
              <a:t>Mr. Singh, a 72‑year‑old man, is admitted to the hospital after a severe bout of pneumonia. After several days of treatment, his pneumonia improves. However, complications from the pneumonia have left him confused and disoriented. A medical assessment determines that he does not have the capacity to make his own decisions—at least temporarily. His family says that he does not have a personal directive, so no one is legally named to make decisions for him.</a:t>
            </a:r>
          </a:p>
          <a:p>
            <a:pPr>
              <a:spcAft>
                <a:spcPts val="2313"/>
              </a:spcAft>
            </a:pPr>
            <a:endParaRPr lang="en-CA" b="0" dirty="0">
              <a:solidFill>
                <a:schemeClr val="tx2"/>
              </a:solidFill>
              <a:latin typeface="Avenir Next LT Pro" panose="020B0504020202020204" pitchFamily="34" charset="0"/>
            </a:endParaRPr>
          </a:p>
          <a:p>
            <a:pPr>
              <a:spcAft>
                <a:spcPts val="2313"/>
              </a:spcAft>
            </a:pPr>
            <a:r>
              <a:rPr lang="en-CA" b="0" dirty="0">
                <a:solidFill>
                  <a:schemeClr val="tx2"/>
                </a:solidFill>
                <a:latin typeface="Avenir Next LT Pro" panose="020B0504020202020204" pitchFamily="34" charset="0"/>
              </a:rPr>
              <a:t>After a few more days, Mr. Singh no longer needs hospital-level care, but it is not safe for him to go home without support. His three adult children are caring and willing to help, but they disagree about where he should go. Amrit wants to find him a care facility. Gurpreet insists he should return home with home‑care. Navjot wants to postpone the decision altogether, claiming their father “just needs more time.” Their disagreement leaves the discharge process stalled. Since no one has legal authority and no consensus can be reached, Mr. Singh remains in hospital unnecessarily while the team begins the lengthy process of seeking a court‑appointed decision-maker—delaying his recovery and occupying a bed urgently needed for new patients. </a:t>
            </a:r>
          </a:p>
          <a:p>
            <a:pPr>
              <a:spcAft>
                <a:spcPts val="2313"/>
              </a:spcAft>
            </a:pPr>
            <a:endParaRPr lang="en-US" b="1" dirty="0">
              <a:solidFill>
                <a:schemeClr val="tx2"/>
              </a:solidFill>
              <a:latin typeface="Avenir Next LT Pro" panose="020B0504020202020204" pitchFamily="34" charset="0"/>
            </a:endParaRPr>
          </a:p>
          <a:p>
            <a:pPr>
              <a:spcAft>
                <a:spcPts val="0"/>
              </a:spcAft>
            </a:pPr>
            <a:r>
              <a:rPr lang="en-US" b="1" dirty="0">
                <a:solidFill>
                  <a:schemeClr val="tx2"/>
                </a:solidFill>
                <a:latin typeface="Avenir Next LT Pro" panose="020B0504020202020204" pitchFamily="34" charset="0"/>
              </a:rPr>
              <a:t>This scenario illustrates that </a:t>
            </a:r>
            <a:r>
              <a:rPr lang="en-US" dirty="0">
                <a:solidFill>
                  <a:schemeClr val="tx2"/>
                </a:solidFill>
                <a:latin typeface="Avenir Next LT Pro" panose="020B0504020202020204" pitchFamily="34" charset="0"/>
              </a:rPr>
              <a:t>no one has the legal authority to make personal or medical decisions for you if you lose capacity – not your spouse, adult children, or nearest relative. Preparing a personal directive can help ensure your </a:t>
            </a:r>
            <a:r>
              <a:rPr lang="en-CA" dirty="0">
                <a:solidFill>
                  <a:schemeClr val="tx2"/>
                </a:solidFill>
                <a:latin typeface="Avenir Next LT Pro" panose="020B0504020202020204" pitchFamily="34" charset="0"/>
              </a:rPr>
              <a:t>family or friends don’t have to go to court to become your decision-maker.</a:t>
            </a:r>
          </a:p>
          <a:p>
            <a:pPr>
              <a:spcAft>
                <a:spcPts val="0"/>
              </a:spcAft>
            </a:pPr>
            <a:r>
              <a:rPr lang="en-CA" dirty="0">
                <a:solidFill>
                  <a:schemeClr val="tx2"/>
                </a:solidFill>
                <a:latin typeface="Avenir Next LT Pro" panose="020B0504020202020204" pitchFamily="34" charset="0"/>
              </a:rPr>
              <a:t>By preparing a personal directive, </a:t>
            </a:r>
            <a:r>
              <a:rPr lang="en-CA" b="1" dirty="0">
                <a:solidFill>
                  <a:schemeClr val="tx2"/>
                </a:solidFill>
                <a:latin typeface="Avenir Next LT Pro" panose="020B0504020202020204" pitchFamily="34" charset="0"/>
              </a:rPr>
              <a:t>you</a:t>
            </a:r>
            <a:r>
              <a:rPr lang="en-CA" dirty="0">
                <a:solidFill>
                  <a:schemeClr val="tx2"/>
                </a:solidFill>
                <a:latin typeface="Avenir Next LT Pro" panose="020B0504020202020204" pitchFamily="34" charset="0"/>
              </a:rPr>
              <a:t> </a:t>
            </a:r>
            <a:r>
              <a:rPr lang="en-CA" b="1" dirty="0">
                <a:solidFill>
                  <a:schemeClr val="tx2"/>
                </a:solidFill>
                <a:latin typeface="Avenir Next LT Pro" panose="020B0504020202020204" pitchFamily="34" charset="0"/>
              </a:rPr>
              <a:t>get to choose </a:t>
            </a:r>
            <a:r>
              <a:rPr lang="en-CA" dirty="0">
                <a:solidFill>
                  <a:schemeClr val="tx2"/>
                </a:solidFill>
                <a:latin typeface="Avenir Next LT Pro" panose="020B0504020202020204" pitchFamily="34" charset="0"/>
              </a:rPr>
              <a:t>who you want to make decisions for you, and </a:t>
            </a:r>
            <a:r>
              <a:rPr lang="en-CA" b="1" dirty="0">
                <a:solidFill>
                  <a:schemeClr val="tx2"/>
                </a:solidFill>
                <a:latin typeface="Avenir Next LT Pro" panose="020B0504020202020204" pitchFamily="34" charset="0"/>
              </a:rPr>
              <a:t>ha</a:t>
            </a:r>
            <a:r>
              <a:rPr lang="en-US" b="1" dirty="0" err="1">
                <a:solidFill>
                  <a:schemeClr val="tx2"/>
                </a:solidFill>
                <a:latin typeface="Avenir Next LT Pro" panose="020B0504020202020204" pitchFamily="34" charset="0"/>
              </a:rPr>
              <a:t>ve</a:t>
            </a:r>
            <a:r>
              <a:rPr lang="en-US" b="1" dirty="0">
                <a:solidFill>
                  <a:schemeClr val="tx2"/>
                </a:solidFill>
                <a:latin typeface="Avenir Next LT Pro" panose="020B0504020202020204" pitchFamily="34" charset="0"/>
              </a:rPr>
              <a:t> a say </a:t>
            </a:r>
            <a:r>
              <a:rPr lang="en-US" dirty="0">
                <a:solidFill>
                  <a:schemeClr val="tx2"/>
                </a:solidFill>
                <a:latin typeface="Avenir Next LT Pro" panose="020B0504020202020204" pitchFamily="34" charset="0"/>
              </a:rPr>
              <a:t>in your care. </a:t>
            </a:r>
            <a:endParaRPr lang="en-CA" dirty="0"/>
          </a:p>
        </p:txBody>
      </p:sp>
    </p:spTree>
    <p:extLst>
      <p:ext uri="{BB962C8B-B14F-4D97-AF65-F5344CB8AC3E}">
        <p14:creationId xmlns:p14="http://schemas.microsoft.com/office/powerpoint/2010/main" val="506563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413CE-EE90-9ED1-0818-FD0D959EC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02AB2-C6B7-4F2C-D2BD-930B49A18701}"/>
              </a:ext>
            </a:extLst>
          </p:cNvPr>
          <p:cNvSpPr>
            <a:spLocks noGrp="1" noRot="1" noChangeAspect="1"/>
          </p:cNvSpPr>
          <p:nvPr>
            <p:ph type="sldImg"/>
          </p:nvPr>
        </p:nvSpPr>
        <p:spPr>
          <a:xfrm>
            <a:off x="406400" y="696913"/>
            <a:ext cx="6197600" cy="3486150"/>
          </a:xfrm>
          <a:prstGeom prst="rect">
            <a:avLst/>
          </a:prstGeom>
        </p:spPr>
      </p:sp>
      <p:sp>
        <p:nvSpPr>
          <p:cNvPr id="3" name="Notes Placeholder 2">
            <a:extLst>
              <a:ext uri="{FF2B5EF4-FFF2-40B4-BE49-F238E27FC236}">
                <a16:creationId xmlns:a16="http://schemas.microsoft.com/office/drawing/2014/main" id="{D9535EBD-DD6B-6BDB-2665-06EC121F2ACE}"/>
              </a:ext>
            </a:extLst>
          </p:cNvPr>
          <p:cNvSpPr>
            <a:spLocks noGrp="1"/>
          </p:cNvSpPr>
          <p:nvPr>
            <p:ph type="body" idx="1"/>
          </p:nvPr>
        </p:nvSpPr>
        <p:spPr>
          <a:xfrm>
            <a:off x="438150" y="4415790"/>
            <a:ext cx="6134100" cy="4183380"/>
          </a:xfrm>
        </p:spPr>
        <p:txBody>
          <a:bodyPr/>
          <a:lstStyle/>
          <a:p>
            <a:pPr>
              <a:lnSpc>
                <a:spcPct val="107000"/>
              </a:lnSpc>
              <a:spcAft>
                <a:spcPts val="814"/>
              </a:spcAft>
            </a:pPr>
            <a:r>
              <a:rPr lang="en-US" kern="100" dirty="0">
                <a:latin typeface="Aptos" panose="020B0004020202020204" pitchFamily="34" charset="0"/>
                <a:ea typeface="Aptos" panose="020B0004020202020204" pitchFamily="34" charset="0"/>
                <a:cs typeface="Times New Roman" panose="02020603050405020304" pitchFamily="18" charset="0"/>
              </a:rPr>
              <a:t>We’re here tonight to talk about personal directives, which are part of a larger process called “Advance care planning”. Advance care planning is h</a:t>
            </a:r>
            <a:r>
              <a:rPr lang="en-CA" kern="100" dirty="0">
                <a:latin typeface="Aptos" panose="020B0004020202020204" pitchFamily="34" charset="0"/>
                <a:ea typeface="Aptos" panose="020B0004020202020204" pitchFamily="34" charset="0"/>
                <a:cs typeface="Times New Roman" panose="02020603050405020304" pitchFamily="18" charset="0"/>
              </a:rPr>
              <a:t>ow you think about, talk about and record the health and personal care you want to receive now and in the future, especially in the event you cannot speak for yourself. </a:t>
            </a:r>
          </a:p>
        </p:txBody>
      </p:sp>
    </p:spTree>
    <p:extLst>
      <p:ext uri="{BB962C8B-B14F-4D97-AF65-F5344CB8AC3E}">
        <p14:creationId xmlns:p14="http://schemas.microsoft.com/office/powerpoint/2010/main" val="206877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 slide</a:t>
            </a:r>
          </a:p>
        </p:txBody>
      </p:sp>
      <p:sp>
        <p:nvSpPr>
          <p:cNvPr id="4" name="Slide Number Placeholder 3"/>
          <p:cNvSpPr>
            <a:spLocks noGrp="1"/>
          </p:cNvSpPr>
          <p:nvPr>
            <p:ph type="sldNum" sz="quarter" idx="5"/>
          </p:nvPr>
        </p:nvSpPr>
        <p:spPr/>
        <p:txBody>
          <a:bodyPr lIns="88139" tIns="44070" rIns="88139" bIns="44070"/>
          <a:lstStyle/>
          <a:p>
            <a:fld id="{85B46047-6589-4D3D-A3E3-5C8649E2ED95}" type="slidenum">
              <a:rPr lang="en-US" smtClean="0"/>
              <a:t>7</a:t>
            </a:fld>
            <a:endParaRPr lang="en-US"/>
          </a:p>
        </p:txBody>
      </p:sp>
    </p:spTree>
    <p:extLst>
      <p:ext uri="{BB962C8B-B14F-4D97-AF65-F5344CB8AC3E}">
        <p14:creationId xmlns:p14="http://schemas.microsoft.com/office/powerpoint/2010/main" val="53279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a:xfrm>
            <a:off x="438150" y="4415790"/>
            <a:ext cx="6134099" cy="4183380"/>
          </a:xfrm>
        </p:spPr>
        <p:txBody>
          <a:bodyPr/>
          <a:lstStyle/>
          <a:p>
            <a:pPr>
              <a:lnSpc>
                <a:spcPct val="107000"/>
              </a:lnSpc>
              <a:spcAft>
                <a:spcPts val="814"/>
              </a:spcAft>
            </a:pPr>
            <a:r>
              <a:rPr lang="en-US" kern="100" dirty="0">
                <a:latin typeface="Aptos" panose="020B0004020202020204" pitchFamily="34" charset="0"/>
                <a:ea typeface="Aptos" panose="020B0004020202020204" pitchFamily="34" charset="0"/>
                <a:cs typeface="Times New Roman" panose="02020603050405020304" pitchFamily="18" charset="0"/>
              </a:rPr>
              <a:t>There are five steps in advance care planning. </a:t>
            </a:r>
          </a:p>
          <a:p>
            <a:pPr marL="349364" indent="-349364">
              <a:lnSpc>
                <a:spcPct val="107000"/>
              </a:lnSpc>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The first step is to think about your values and goals. What brings you joy and makes your life meaningful? If you were to get very sick, what would matter  most to you? One of the activities later tonight focuses on this step. </a:t>
            </a:r>
          </a:p>
          <a:p>
            <a:pPr marL="349364" indent="-349364">
              <a:lnSpc>
                <a:spcPct val="107000"/>
              </a:lnSpc>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The second step is to learn about your health. Talk to your doctor or healthcare provider and learn about any specific health concerns, treatments available, what to expect in the future, and what kinds of decisions might need to be made.</a:t>
            </a:r>
          </a:p>
          <a:p>
            <a:pPr marL="349364" indent="-349364">
              <a:lnSpc>
                <a:spcPct val="107000"/>
              </a:lnSpc>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Step three is to choose an agent – this is the term used in Alberta for the person you want to make health and personal decisions for you if you were ever too sick or injured to make your own decisions. We’ll talk a little bit more about what to think about when choosing an agent in a few minutes.   </a:t>
            </a:r>
          </a:p>
          <a:p>
            <a:pPr marL="349364" indent="-349364">
              <a:lnSpc>
                <a:spcPct val="107000"/>
              </a:lnSpc>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Step four is to share your wishes with your agent, the people you trust and your healthcare team.</a:t>
            </a:r>
          </a:p>
          <a:p>
            <a:pPr marL="349364" indent="-349364">
              <a:lnSpc>
                <a:spcPct val="107000"/>
              </a:lnSpc>
              <a:spcAft>
                <a:spcPts val="814"/>
              </a:spcAft>
              <a:buFont typeface="+mj-lt"/>
              <a:buAutoNum type="arabicPeriod"/>
            </a:pPr>
            <a:r>
              <a:rPr lang="en-US" kern="100" dirty="0">
                <a:latin typeface="Aptos" panose="020B0004020202020204" pitchFamily="34" charset="0"/>
                <a:ea typeface="Aptos" panose="020B0004020202020204" pitchFamily="34" charset="0"/>
                <a:cs typeface="Times New Roman" panose="02020603050405020304" pitchFamily="18" charset="0"/>
              </a:rPr>
              <a:t>The last step is to name your agent and record any specific wishes in a personal directive.</a:t>
            </a:r>
          </a:p>
        </p:txBody>
      </p:sp>
    </p:spTree>
    <p:extLst>
      <p:ext uri="{BB962C8B-B14F-4D97-AF65-F5344CB8AC3E}">
        <p14:creationId xmlns:p14="http://schemas.microsoft.com/office/powerpoint/2010/main" val="745289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B3D04-D285-7A41-43FF-72AEA4B32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EEF1C-314F-FFF8-4687-B231DD6D225B}"/>
              </a:ext>
            </a:extLst>
          </p:cNvPr>
          <p:cNvSpPr>
            <a:spLocks noGrp="1" noRot="1" noChangeAspect="1"/>
          </p:cNvSpPr>
          <p:nvPr>
            <p:ph type="sldImg"/>
          </p:nvPr>
        </p:nvSpPr>
        <p:spPr>
          <a:xfrm>
            <a:off x="406400" y="217488"/>
            <a:ext cx="6197600" cy="3486150"/>
          </a:xfrm>
          <a:prstGeom prst="rect">
            <a:avLst/>
          </a:prstGeom>
        </p:spPr>
      </p:sp>
      <p:sp>
        <p:nvSpPr>
          <p:cNvPr id="3" name="Notes Placeholder 2">
            <a:extLst>
              <a:ext uri="{FF2B5EF4-FFF2-40B4-BE49-F238E27FC236}">
                <a16:creationId xmlns:a16="http://schemas.microsoft.com/office/drawing/2014/main" id="{F99E84DA-E3BE-855B-D251-6C62D9667BD3}"/>
              </a:ext>
            </a:extLst>
          </p:cNvPr>
          <p:cNvSpPr>
            <a:spLocks noGrp="1"/>
          </p:cNvSpPr>
          <p:nvPr>
            <p:ph type="body" idx="1"/>
          </p:nvPr>
        </p:nvSpPr>
        <p:spPr>
          <a:xfrm>
            <a:off x="331573" y="3897129"/>
            <a:ext cx="6347255" cy="4183380"/>
          </a:xfrm>
        </p:spPr>
        <p:txBody>
          <a:bodyPr/>
          <a:lstStyle/>
          <a:p>
            <a:pPr defTabSz="881390">
              <a:lnSpc>
                <a:spcPct val="107000"/>
              </a:lnSpc>
              <a:spcAft>
                <a:spcPts val="814"/>
              </a:spcAft>
              <a:defRPr/>
            </a:pPr>
            <a:r>
              <a:rPr lang="en-CA" sz="1100" dirty="0">
                <a:solidFill>
                  <a:schemeClr val="tx2"/>
                </a:solidFill>
                <a:latin typeface="Avenir Next LT Pro" panose="020B0504020202020204" pitchFamily="34" charset="0"/>
              </a:rPr>
              <a:t>Personal directives are recommended for </a:t>
            </a:r>
            <a:r>
              <a:rPr lang="en-CA" sz="1100" b="1" dirty="0">
                <a:solidFill>
                  <a:schemeClr val="tx2"/>
                </a:solidFill>
                <a:latin typeface="Avenir Next LT Pro" panose="020B0504020202020204" pitchFamily="34" charset="0"/>
              </a:rPr>
              <a:t>all </a:t>
            </a:r>
            <a:r>
              <a:rPr lang="en-CA" sz="1100" dirty="0">
                <a:solidFill>
                  <a:schemeClr val="tx2"/>
                </a:solidFill>
                <a:latin typeface="Avenir Next LT Pro" panose="020B0504020202020204" pitchFamily="34" charset="0"/>
              </a:rPr>
              <a:t>adults. </a:t>
            </a:r>
          </a:p>
          <a:p>
            <a:pPr defTabSz="881390">
              <a:lnSpc>
                <a:spcPct val="107000"/>
              </a:lnSpc>
              <a:spcAft>
                <a:spcPts val="814"/>
              </a:spcAft>
              <a:defRPr/>
            </a:pPr>
            <a:r>
              <a:rPr lang="en-CA" sz="1100" dirty="0">
                <a:solidFill>
                  <a:schemeClr val="tx2"/>
                </a:solidFill>
                <a:latin typeface="Avenir Next LT Pro" panose="020B0504020202020204" pitchFamily="34" charset="0"/>
              </a:rPr>
              <a:t>Read info on slide, then… </a:t>
            </a:r>
          </a:p>
          <a:p>
            <a:pPr>
              <a:lnSpc>
                <a:spcPct val="107000"/>
              </a:lnSpc>
              <a:spcAft>
                <a:spcPts val="814"/>
              </a:spcAft>
            </a:pPr>
            <a:r>
              <a:rPr lang="en-US" sz="1100" kern="100" dirty="0">
                <a:latin typeface="Aptos" panose="020B0004020202020204" pitchFamily="34" charset="0"/>
                <a:ea typeface="Aptos" panose="020B0004020202020204" pitchFamily="34" charset="0"/>
                <a:cs typeface="Times New Roman" panose="02020603050405020304" pitchFamily="18" charset="0"/>
              </a:rPr>
              <a:t>This last point is important – a common misperception is that the personal directive comes into effect immediately, but this is not the case. </a:t>
            </a:r>
          </a:p>
          <a:p>
            <a:pPr defTabSz="881390">
              <a:lnSpc>
                <a:spcPct val="107000"/>
              </a:lnSpc>
              <a:spcAft>
                <a:spcPts val="814"/>
              </a:spcAft>
              <a:defRPr/>
            </a:pPr>
            <a:r>
              <a:rPr lang="en-CA" sz="1100" dirty="0">
                <a:solidFill>
                  <a:srgbClr val="235764"/>
                </a:solidFill>
                <a:latin typeface="Avenir Next LT Pro" panose="020B0504020202020204" pitchFamily="34" charset="0"/>
              </a:rPr>
              <a:t>You may already have a </a:t>
            </a:r>
            <a:r>
              <a:rPr lang="en-US" sz="1100" kern="100" dirty="0">
                <a:latin typeface="Aptos" panose="020B0004020202020204" pitchFamily="34" charset="0"/>
                <a:ea typeface="Aptos" panose="020B0004020202020204" pitchFamily="34" charset="0"/>
                <a:cs typeface="Times New Roman" panose="02020603050405020304" pitchFamily="18" charset="0"/>
              </a:rPr>
              <a:t>personal directive</a:t>
            </a:r>
            <a:r>
              <a:rPr lang="en-CA" sz="1100" dirty="0">
                <a:solidFill>
                  <a:srgbClr val="235764"/>
                </a:solidFill>
                <a:latin typeface="Avenir Next LT Pro" panose="020B0504020202020204" pitchFamily="34" charset="0"/>
              </a:rPr>
              <a:t> if you’ve been to a lawyer to do your will – oftentimes these planning documents are done as a package – will, enduring power of attorney for finances, and personal directive. </a:t>
            </a:r>
          </a:p>
          <a:p>
            <a:pPr>
              <a:lnSpc>
                <a:spcPct val="107000"/>
              </a:lnSpc>
              <a:spcAft>
                <a:spcPts val="814"/>
              </a:spcAft>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56879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3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Shape 142"/>
          <p:cNvSpPr/>
          <p:nvPr userDrawn="1"/>
        </p:nvSpPr>
        <p:spPr>
          <a:xfrm>
            <a:off x="5004125" y="1096794"/>
            <a:ext cx="6458677"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0" name="image5.jpeg" descr="Background pattern&#10;&#10;Description automatically generate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9783"/>
            <a:ext cx="4305783" cy="6896169"/>
          </a:xfrm>
          <a:prstGeom prst="rect">
            <a:avLst/>
          </a:prstGeom>
          <a:ln w="12700">
            <a:miter lim="400000"/>
          </a:ln>
        </p:spPr>
      </p:pic>
      <p:sp>
        <p:nvSpPr>
          <p:cNvPr id="2" name="Title 1"/>
          <p:cNvSpPr>
            <a:spLocks noGrp="1"/>
          </p:cNvSpPr>
          <p:nvPr>
            <p:ph type="title"/>
          </p:nvPr>
        </p:nvSpPr>
        <p:spPr>
          <a:xfrm>
            <a:off x="5305647" y="191447"/>
            <a:ext cx="6157155" cy="829280"/>
          </a:xfrm>
        </p:spPr>
        <p:txBody>
          <a:bodyPr>
            <a:no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Click to edit Master title style</a:t>
            </a:r>
          </a:p>
        </p:txBody>
      </p:sp>
      <p:sp>
        <p:nvSpPr>
          <p:cNvPr id="4" name="Content Placeholder 3"/>
          <p:cNvSpPr>
            <a:spLocks noGrp="1"/>
          </p:cNvSpPr>
          <p:nvPr>
            <p:ph sz="half" idx="2"/>
          </p:nvPr>
        </p:nvSpPr>
        <p:spPr>
          <a:xfrm>
            <a:off x="5305647" y="1562987"/>
            <a:ext cx="6157155" cy="4484942"/>
          </a:xfrm>
        </p:spPr>
        <p:txBody>
          <a:bodyPr>
            <a:normAutofit/>
          </a:bodyPr>
          <a:lstStyle>
            <a:lvl1pPr marL="0" indent="0">
              <a:buClr>
                <a:srgbClr val="FBE565"/>
              </a:buClr>
              <a:buFontTx/>
              <a:buNone/>
              <a:defRPr kumimoji="0" lang="en-US" sz="20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lvl="0"/>
            <a:r>
              <a:rPr lang="en-US" dirty="0"/>
              <a:t>Edit Master text styles</a:t>
            </a:r>
          </a:p>
        </p:txBody>
      </p:sp>
      <p:grpSp>
        <p:nvGrpSpPr>
          <p:cNvPr id="12" name="Group 11"/>
          <p:cNvGrpSpPr/>
          <p:nvPr userDrawn="1"/>
        </p:nvGrpSpPr>
        <p:grpSpPr>
          <a:xfrm>
            <a:off x="5870450" y="6123185"/>
            <a:ext cx="5027547" cy="558674"/>
            <a:chOff x="1390604" y="6174470"/>
            <a:chExt cx="5027547" cy="558674"/>
          </a:xfrm>
        </p:grpSpPr>
        <p:pic>
          <p:nvPicPr>
            <p:cNvPr id="13" name="image7.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90604" y="6174470"/>
              <a:ext cx="2038396" cy="558674"/>
            </a:xfrm>
            <a:prstGeom prst="rect">
              <a:avLst/>
            </a:prstGeom>
            <a:ln w="12700">
              <a:miter lim="400000"/>
            </a:ln>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89043" y="6175360"/>
              <a:ext cx="2229108" cy="557784"/>
            </a:xfrm>
            <a:prstGeom prst="rect">
              <a:avLst/>
            </a:prstGeom>
          </p:spPr>
        </p:pic>
      </p:grpSp>
    </p:spTree>
    <p:extLst>
      <p:ext uri="{BB962C8B-B14F-4D97-AF65-F5344CB8AC3E}">
        <p14:creationId xmlns:p14="http://schemas.microsoft.com/office/powerpoint/2010/main" val="97485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8" name="Shape 142"/>
          <p:cNvSpPr/>
          <p:nvPr userDrawn="1"/>
        </p:nvSpPr>
        <p:spPr>
          <a:xfrm>
            <a:off x="5004125" y="1096794"/>
            <a:ext cx="6458677"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7" name="image6.jpeg" descr="A picture containing background pattern&#10;&#10;Description automatically generate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328932" cy="6870276"/>
          </a:xfrm>
          <a:prstGeom prst="rect">
            <a:avLst/>
          </a:prstGeom>
          <a:ln w="12700">
            <a:miter lim="400000"/>
          </a:ln>
        </p:spPr>
      </p:pic>
      <p:sp>
        <p:nvSpPr>
          <p:cNvPr id="2" name="Title 1"/>
          <p:cNvSpPr>
            <a:spLocks noGrp="1"/>
          </p:cNvSpPr>
          <p:nvPr>
            <p:ph type="title"/>
          </p:nvPr>
        </p:nvSpPr>
        <p:spPr>
          <a:xfrm>
            <a:off x="5305647" y="191447"/>
            <a:ext cx="6157155" cy="797382"/>
          </a:xfrm>
        </p:spPr>
        <p:txBody>
          <a:bodyPr>
            <a:no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Click to edit Master title style</a:t>
            </a:r>
          </a:p>
        </p:txBody>
      </p:sp>
      <p:sp>
        <p:nvSpPr>
          <p:cNvPr id="4" name="Content Placeholder 3"/>
          <p:cNvSpPr>
            <a:spLocks noGrp="1"/>
          </p:cNvSpPr>
          <p:nvPr>
            <p:ph sz="half" idx="2"/>
          </p:nvPr>
        </p:nvSpPr>
        <p:spPr>
          <a:xfrm>
            <a:off x="5305647" y="1825625"/>
            <a:ext cx="6157155" cy="4222303"/>
          </a:xfrm>
        </p:spPr>
        <p:txBody>
          <a:bodyPr>
            <a:normAutofit/>
          </a:bodyPr>
          <a:lstStyle>
            <a:lvl1pPr marL="342900" indent="-342900">
              <a:buClr>
                <a:srgbClr val="FBDB65"/>
              </a:buClr>
              <a:buFont typeface="Avenir LT Std 55 Roman" panose="020B0503020203020204" pitchFamily="34" charset="0"/>
              <a:buChar char="•"/>
              <a:defRPr kumimoji="0" lang="en-US" sz="20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lvl="0"/>
            <a:r>
              <a:rPr lang="en-US" dirty="0"/>
              <a:t>Edit Master text styles</a:t>
            </a:r>
          </a:p>
        </p:txBody>
      </p:sp>
      <p:pic>
        <p:nvPicPr>
          <p:cNvPr id="9" name="image7.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24405" y="6047928"/>
            <a:ext cx="2038398" cy="558674"/>
          </a:xfrm>
          <a:prstGeom prst="rect">
            <a:avLst/>
          </a:prstGeom>
          <a:ln w="12700">
            <a:miter lim="400000"/>
          </a:ln>
        </p:spPr>
      </p:pic>
      <p:pic>
        <p:nvPicPr>
          <p:cNvPr id="11" name="image1.png" descr="Shape, circle&#10;&#10;Description automatically generated"/>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2426731">
            <a:off x="11327748" y="2356504"/>
            <a:ext cx="470725" cy="287251"/>
          </a:xfrm>
          <a:prstGeom prst="rect">
            <a:avLst/>
          </a:prstGeom>
          <a:ln w="12700">
            <a:miter lim="400000"/>
          </a:ln>
        </p:spPr>
      </p:pic>
      <p:pic>
        <p:nvPicPr>
          <p:cNvPr id="12" name="image3.png" descr="Icon&#10;&#10;Description automatically generated"/>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17556" y="1927435"/>
            <a:ext cx="395088" cy="321281"/>
          </a:xfrm>
          <a:prstGeom prst="rect">
            <a:avLst/>
          </a:prstGeom>
          <a:ln w="12700">
            <a:miter lim="400000"/>
          </a:ln>
        </p:spPr>
      </p:pic>
    </p:spTree>
    <p:extLst>
      <p:ext uri="{BB962C8B-B14F-4D97-AF65-F5344CB8AC3E}">
        <p14:creationId xmlns:p14="http://schemas.microsoft.com/office/powerpoint/2010/main" val="220391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9" name="image7.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104" y="6074443"/>
            <a:ext cx="2038396" cy="558674"/>
          </a:xfrm>
          <a:prstGeom prst="rect">
            <a:avLst/>
          </a:prstGeom>
          <a:ln w="12700">
            <a:miter lim="400000"/>
          </a:ln>
        </p:spPr>
      </p:pic>
      <p:pic>
        <p:nvPicPr>
          <p:cNvPr id="10" name="image7.jpeg" descr="Background pattern&#10;&#10;Description automatically generate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6375" y="0"/>
            <a:ext cx="4305629" cy="6858000"/>
          </a:xfrm>
          <a:prstGeom prst="rect">
            <a:avLst/>
          </a:prstGeom>
          <a:ln w="12700">
            <a:miter lim="400000"/>
          </a:ln>
        </p:spPr>
      </p:pic>
      <p:sp>
        <p:nvSpPr>
          <p:cNvPr id="2" name="Title 1"/>
          <p:cNvSpPr>
            <a:spLocks noGrp="1"/>
          </p:cNvSpPr>
          <p:nvPr>
            <p:ph type="title"/>
          </p:nvPr>
        </p:nvSpPr>
        <p:spPr>
          <a:xfrm>
            <a:off x="838201" y="365126"/>
            <a:ext cx="6710916" cy="687498"/>
          </a:xfrm>
        </p:spPr>
        <p:txBody>
          <a:bodyPr>
            <a:norm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Click to edit Master title style</a:t>
            </a:r>
          </a:p>
        </p:txBody>
      </p:sp>
      <p:sp>
        <p:nvSpPr>
          <p:cNvPr id="3" name="Content Placeholder 2"/>
          <p:cNvSpPr>
            <a:spLocks noGrp="1"/>
          </p:cNvSpPr>
          <p:nvPr>
            <p:ph sz="half" idx="1"/>
          </p:nvPr>
        </p:nvSpPr>
        <p:spPr>
          <a:xfrm>
            <a:off x="838200" y="1825625"/>
            <a:ext cx="6710916" cy="4134518"/>
          </a:xfrm>
        </p:spPr>
        <p:txBody>
          <a:bodyPr>
            <a:normAutofit/>
          </a:bodyPr>
          <a:lstStyle>
            <a:lvl1pPr marL="0" indent="0">
              <a:buClr>
                <a:srgbClr val="FBDB65"/>
              </a:buClr>
              <a:buFontTx/>
              <a:buNone/>
              <a:defRPr kumimoji="0" lang="en-US" sz="20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lvl="0"/>
            <a:r>
              <a:rPr lang="en-US" dirty="0"/>
              <a:t>Edit Master text styles</a:t>
            </a:r>
          </a:p>
        </p:txBody>
      </p:sp>
    </p:spTree>
    <p:extLst>
      <p:ext uri="{BB962C8B-B14F-4D97-AF65-F5344CB8AC3E}">
        <p14:creationId xmlns:p14="http://schemas.microsoft.com/office/powerpoint/2010/main" val="2703922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8" name="Shape 163"/>
          <p:cNvSpPr/>
          <p:nvPr userDrawn="1"/>
        </p:nvSpPr>
        <p:spPr>
          <a:xfrm>
            <a:off x="497206" y="1766545"/>
            <a:ext cx="5598797" cy="110301"/>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9" name="image8.jpe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492394" y="1147076"/>
            <a:ext cx="5302990" cy="5353245"/>
          </a:xfrm>
          <a:prstGeom prst="rect">
            <a:avLst/>
          </a:prstGeom>
          <a:ln w="12700">
            <a:miter lim="400000"/>
          </a:ln>
        </p:spPr>
      </p:pic>
      <p:pic>
        <p:nvPicPr>
          <p:cNvPr id="10" name="image7.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4804" y="5960143"/>
            <a:ext cx="2038396" cy="558674"/>
          </a:xfrm>
          <a:prstGeom prst="rect">
            <a:avLst/>
          </a:prstGeom>
          <a:ln w="12700">
            <a:miter lim="400000"/>
          </a:ln>
        </p:spPr>
      </p:pic>
      <p:pic>
        <p:nvPicPr>
          <p:cNvPr id="11" name="image9.jpe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2000" cy="802641"/>
          </a:xfrm>
          <a:prstGeom prst="rect">
            <a:avLst/>
          </a:prstGeom>
          <a:ln w="12700">
            <a:miter lim="400000"/>
          </a:ln>
        </p:spPr>
      </p:pic>
      <p:sp>
        <p:nvSpPr>
          <p:cNvPr id="2" name="Title 1"/>
          <p:cNvSpPr>
            <a:spLocks noGrp="1"/>
          </p:cNvSpPr>
          <p:nvPr>
            <p:ph type="title"/>
          </p:nvPr>
        </p:nvSpPr>
        <p:spPr>
          <a:xfrm>
            <a:off x="838200" y="802640"/>
            <a:ext cx="5181600" cy="856039"/>
          </a:xfrm>
        </p:spPr>
        <p:txBody>
          <a:bodyPr>
            <a:no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Click to edit Master title style</a:t>
            </a:r>
          </a:p>
        </p:txBody>
      </p:sp>
      <p:sp>
        <p:nvSpPr>
          <p:cNvPr id="3" name="Content Placeholder 2"/>
          <p:cNvSpPr>
            <a:spLocks noGrp="1"/>
          </p:cNvSpPr>
          <p:nvPr>
            <p:ph sz="half" idx="1"/>
          </p:nvPr>
        </p:nvSpPr>
        <p:spPr>
          <a:xfrm>
            <a:off x="838200" y="1952703"/>
            <a:ext cx="5181600" cy="4007440"/>
          </a:xfrm>
        </p:spPr>
        <p:txBody>
          <a:bodyPr>
            <a:normAutofit/>
          </a:bodyPr>
          <a:lstStyle>
            <a:lvl1pPr marL="0" indent="0">
              <a:buClr>
                <a:srgbClr val="FBE565"/>
              </a:buClr>
              <a:buFontTx/>
              <a:buNone/>
              <a:defRPr kumimoji="0" lang="en-US" sz="20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lvl="0"/>
            <a:r>
              <a:rPr lang="en-US" dirty="0"/>
              <a:t>Edit Master text styles</a:t>
            </a:r>
          </a:p>
        </p:txBody>
      </p:sp>
    </p:spTree>
    <p:extLst>
      <p:ext uri="{BB962C8B-B14F-4D97-AF65-F5344CB8AC3E}">
        <p14:creationId xmlns:p14="http://schemas.microsoft.com/office/powerpoint/2010/main" val="1803433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pic>
        <p:nvPicPr>
          <p:cNvPr id="10" name="image10.jpe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55266" y="406852"/>
            <a:ext cx="5170031" cy="5264743"/>
          </a:xfrm>
          <a:prstGeom prst="rect">
            <a:avLst/>
          </a:prstGeom>
          <a:ln w="12700">
            <a:miter lim="400000"/>
          </a:ln>
        </p:spPr>
      </p:pic>
      <p:pic>
        <p:nvPicPr>
          <p:cNvPr id="13" name="image11.jpe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117961"/>
            <a:ext cx="12192000" cy="740042"/>
          </a:xfrm>
          <a:prstGeom prst="rect">
            <a:avLst/>
          </a:prstGeom>
          <a:ln w="12700">
            <a:miter lim="400000"/>
          </a:ln>
        </p:spPr>
      </p:pic>
      <p:pic>
        <p:nvPicPr>
          <p:cNvPr id="14" name="image7.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5266" y="6206537"/>
            <a:ext cx="2038396" cy="558674"/>
          </a:xfrm>
          <a:prstGeom prst="rect">
            <a:avLst/>
          </a:prstGeom>
          <a:ln w="12700">
            <a:miter lim="400000"/>
          </a:ln>
        </p:spPr>
      </p:pic>
      <p:sp>
        <p:nvSpPr>
          <p:cNvPr id="8" name="Shape 142"/>
          <p:cNvSpPr/>
          <p:nvPr userDrawn="1"/>
        </p:nvSpPr>
        <p:spPr>
          <a:xfrm>
            <a:off x="5982350" y="1096794"/>
            <a:ext cx="5596128"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 name="Title 1"/>
          <p:cNvSpPr>
            <a:spLocks noGrp="1"/>
          </p:cNvSpPr>
          <p:nvPr>
            <p:ph type="title"/>
          </p:nvPr>
        </p:nvSpPr>
        <p:spPr>
          <a:xfrm>
            <a:off x="6473952" y="228601"/>
            <a:ext cx="5104526" cy="760228"/>
          </a:xfrm>
        </p:spPr>
        <p:txBody>
          <a:bodyPr>
            <a:no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Click to edit Master title style</a:t>
            </a:r>
          </a:p>
        </p:txBody>
      </p:sp>
      <p:sp>
        <p:nvSpPr>
          <p:cNvPr id="4" name="Content Placeholder 3"/>
          <p:cNvSpPr>
            <a:spLocks noGrp="1"/>
          </p:cNvSpPr>
          <p:nvPr>
            <p:ph sz="half" idx="2"/>
          </p:nvPr>
        </p:nvSpPr>
        <p:spPr>
          <a:xfrm>
            <a:off x="6473952" y="1825626"/>
            <a:ext cx="4988850" cy="4096710"/>
          </a:xfrm>
        </p:spPr>
        <p:txBody>
          <a:bodyPr>
            <a:normAutofit/>
          </a:bodyPr>
          <a:lstStyle>
            <a:lvl1pPr marL="0" indent="0">
              <a:buClr>
                <a:srgbClr val="FBDB65"/>
              </a:buClr>
              <a:buFontTx/>
              <a:buNone/>
              <a:defRPr kumimoji="0" lang="en-US" sz="20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lvl="0"/>
            <a:r>
              <a:rPr lang="en-US" dirty="0"/>
              <a:t>Edit Master text styles</a:t>
            </a:r>
          </a:p>
        </p:txBody>
      </p:sp>
    </p:spTree>
    <p:extLst>
      <p:ext uri="{BB962C8B-B14F-4D97-AF65-F5344CB8AC3E}">
        <p14:creationId xmlns:p14="http://schemas.microsoft.com/office/powerpoint/2010/main" val="4136248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pic>
        <p:nvPicPr>
          <p:cNvPr id="10" name="image10.jpe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55266" y="406852"/>
            <a:ext cx="5170031" cy="5264743"/>
          </a:xfrm>
          <a:prstGeom prst="rect">
            <a:avLst/>
          </a:prstGeom>
          <a:ln w="12700">
            <a:miter lim="400000"/>
          </a:ln>
        </p:spPr>
      </p:pic>
      <p:sp>
        <p:nvSpPr>
          <p:cNvPr id="8" name="Shape 142"/>
          <p:cNvSpPr/>
          <p:nvPr userDrawn="1"/>
        </p:nvSpPr>
        <p:spPr>
          <a:xfrm>
            <a:off x="5982350" y="1096794"/>
            <a:ext cx="5596128"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 name="Title 1"/>
          <p:cNvSpPr>
            <a:spLocks noGrp="1"/>
          </p:cNvSpPr>
          <p:nvPr>
            <p:ph type="title"/>
          </p:nvPr>
        </p:nvSpPr>
        <p:spPr>
          <a:xfrm>
            <a:off x="6473952" y="228600"/>
            <a:ext cx="5104526" cy="737601"/>
          </a:xfrm>
        </p:spPr>
        <p:txBody>
          <a:bodyPr>
            <a:no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Click to edit Master title style</a:t>
            </a:r>
          </a:p>
        </p:txBody>
      </p:sp>
      <p:sp>
        <p:nvSpPr>
          <p:cNvPr id="4" name="Content Placeholder 3"/>
          <p:cNvSpPr>
            <a:spLocks noGrp="1"/>
          </p:cNvSpPr>
          <p:nvPr>
            <p:ph sz="half" idx="2"/>
          </p:nvPr>
        </p:nvSpPr>
        <p:spPr>
          <a:xfrm>
            <a:off x="6473952" y="1825625"/>
            <a:ext cx="4988850" cy="4011649"/>
          </a:xfrm>
        </p:spPr>
        <p:txBody>
          <a:bodyPr>
            <a:normAutofit/>
          </a:bodyPr>
          <a:lstStyle>
            <a:lvl1pPr marL="0" indent="0">
              <a:buClr>
                <a:srgbClr val="FBDB65"/>
              </a:buClr>
              <a:buFontTx/>
              <a:buNone/>
              <a:defRPr kumimoji="0" lang="en-US" sz="20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lvl="0"/>
            <a:r>
              <a:rPr lang="en-US" dirty="0"/>
              <a:t>Edit Master text styles</a:t>
            </a:r>
          </a:p>
        </p:txBody>
      </p:sp>
      <p:pic>
        <p:nvPicPr>
          <p:cNvPr id="9" name="image12.jpe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063677"/>
            <a:ext cx="12192000" cy="794325"/>
          </a:xfrm>
          <a:prstGeom prst="rect">
            <a:avLst/>
          </a:prstGeom>
          <a:ln w="12700">
            <a:miter lim="400000"/>
          </a:ln>
        </p:spPr>
      </p:pic>
      <p:pic>
        <p:nvPicPr>
          <p:cNvPr id="11" name="image9.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99583" y="6172024"/>
            <a:ext cx="2026396" cy="555385"/>
          </a:xfrm>
          <a:prstGeom prst="rect">
            <a:avLst/>
          </a:prstGeom>
          <a:ln w="12700">
            <a:miter lim="400000"/>
          </a:ln>
        </p:spPr>
      </p:pic>
    </p:spTree>
    <p:extLst>
      <p:ext uri="{BB962C8B-B14F-4D97-AF65-F5344CB8AC3E}">
        <p14:creationId xmlns:p14="http://schemas.microsoft.com/office/powerpoint/2010/main" val="1499973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image15.jpe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803324"/>
          </a:xfrm>
          <a:prstGeom prst="rect">
            <a:avLst/>
          </a:prstGeom>
          <a:ln w="12700">
            <a:miter lim="400000"/>
          </a:ln>
        </p:spPr>
      </p:pic>
      <p:sp>
        <p:nvSpPr>
          <p:cNvPr id="8" name="Shape 184"/>
          <p:cNvSpPr/>
          <p:nvPr userDrawn="1"/>
        </p:nvSpPr>
        <p:spPr>
          <a:xfrm>
            <a:off x="601005" y="1824408"/>
            <a:ext cx="10989989" cy="110586"/>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9" name="image15.jpe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54676"/>
            <a:ext cx="12192000" cy="803326"/>
          </a:xfrm>
          <a:prstGeom prst="rect">
            <a:avLst/>
          </a:prstGeom>
          <a:ln w="12700">
            <a:miter lim="400000"/>
          </a:ln>
        </p:spPr>
      </p:pic>
      <p:pic>
        <p:nvPicPr>
          <p:cNvPr id="10" name="image9.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60802" y="6189350"/>
            <a:ext cx="2026396" cy="555385"/>
          </a:xfrm>
          <a:prstGeom prst="rect">
            <a:avLst/>
          </a:prstGeom>
          <a:ln w="12700">
            <a:miter lim="400000"/>
          </a:ln>
        </p:spPr>
      </p:pic>
      <p:sp>
        <p:nvSpPr>
          <p:cNvPr id="2" name="Title 1"/>
          <p:cNvSpPr>
            <a:spLocks noGrp="1"/>
          </p:cNvSpPr>
          <p:nvPr>
            <p:ph type="title"/>
          </p:nvPr>
        </p:nvSpPr>
        <p:spPr>
          <a:xfrm>
            <a:off x="838200" y="803324"/>
            <a:ext cx="10515600" cy="887364"/>
          </a:xfrm>
        </p:spPr>
        <p:txBody>
          <a:bodyPr>
            <a:normAutofit/>
          </a:bodyPr>
          <a:lstStyle>
            <a:lvl1pPr>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Click to edit Master title style</a:t>
            </a:r>
          </a:p>
        </p:txBody>
      </p:sp>
      <p:sp>
        <p:nvSpPr>
          <p:cNvPr id="3" name="Content Placeholder 2"/>
          <p:cNvSpPr>
            <a:spLocks noGrp="1"/>
          </p:cNvSpPr>
          <p:nvPr>
            <p:ph idx="1"/>
          </p:nvPr>
        </p:nvSpPr>
        <p:spPr>
          <a:xfrm>
            <a:off x="838200" y="2068714"/>
            <a:ext cx="10515600" cy="3872696"/>
          </a:xfrm>
        </p:spPr>
        <p:txBody>
          <a:bodyPr>
            <a:normAutofit/>
          </a:bodyPr>
          <a:lstStyle>
            <a:lvl1pPr>
              <a:defRPr kumimoji="0" lang="en-US" sz="2000" b="0" i="0" u="none" strike="noStrike" kern="1200"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marL="0" lvl="0" indent="0" algn="l" defTabSz="914400" rtl="0" eaLnBrk="1" latinLnBrk="0" hangingPunct="1">
              <a:lnSpc>
                <a:spcPct val="90000"/>
              </a:lnSpc>
              <a:spcBef>
                <a:spcPts val="1000"/>
              </a:spcBef>
              <a:buClr>
                <a:srgbClr val="FBDB65"/>
              </a:buClr>
              <a:buFontTx/>
              <a:buNone/>
            </a:pPr>
            <a:r>
              <a:rPr lang="en-US" dirty="0"/>
              <a:t>Edit Master text styles</a:t>
            </a:r>
          </a:p>
        </p:txBody>
      </p:sp>
    </p:spTree>
    <p:extLst>
      <p:ext uri="{BB962C8B-B14F-4D97-AF65-F5344CB8AC3E}">
        <p14:creationId xmlns:p14="http://schemas.microsoft.com/office/powerpoint/2010/main" val="14864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8" name="Shape 184"/>
          <p:cNvSpPr/>
          <p:nvPr userDrawn="1"/>
        </p:nvSpPr>
        <p:spPr>
          <a:xfrm>
            <a:off x="601005" y="1824408"/>
            <a:ext cx="10989989" cy="110586"/>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 name="Title 1"/>
          <p:cNvSpPr>
            <a:spLocks noGrp="1"/>
          </p:cNvSpPr>
          <p:nvPr>
            <p:ph type="title"/>
          </p:nvPr>
        </p:nvSpPr>
        <p:spPr>
          <a:xfrm>
            <a:off x="838200" y="803324"/>
            <a:ext cx="10515600" cy="887364"/>
          </a:xfrm>
        </p:spPr>
        <p:txBody>
          <a:bodyPr>
            <a:normAutofit/>
          </a:bodyPr>
          <a:lstStyle>
            <a:lvl1pPr>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Click to edit Master title style</a:t>
            </a:r>
          </a:p>
        </p:txBody>
      </p:sp>
      <p:sp>
        <p:nvSpPr>
          <p:cNvPr id="3" name="Content Placeholder 2"/>
          <p:cNvSpPr>
            <a:spLocks noGrp="1"/>
          </p:cNvSpPr>
          <p:nvPr>
            <p:ph idx="1"/>
          </p:nvPr>
        </p:nvSpPr>
        <p:spPr>
          <a:xfrm>
            <a:off x="838200" y="2068714"/>
            <a:ext cx="10515600" cy="3872696"/>
          </a:xfrm>
        </p:spPr>
        <p:txBody>
          <a:bodyPr>
            <a:normAutofit/>
          </a:bodyPr>
          <a:lstStyle>
            <a:lvl1pPr>
              <a:defRPr kumimoji="0" lang="en-US" sz="2000" b="0" i="0" u="none" strike="noStrike" kern="1200"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marL="0" lvl="0" indent="0" algn="l" defTabSz="914400" rtl="0" eaLnBrk="1" latinLnBrk="0" hangingPunct="1">
              <a:lnSpc>
                <a:spcPct val="90000"/>
              </a:lnSpc>
              <a:spcBef>
                <a:spcPts val="1000"/>
              </a:spcBef>
              <a:buClr>
                <a:srgbClr val="FBDB65"/>
              </a:buClr>
              <a:buFontTx/>
              <a:buNone/>
            </a:pPr>
            <a:r>
              <a:rPr lang="en-US" dirty="0"/>
              <a:t>Edit Master text styles</a:t>
            </a:r>
          </a:p>
        </p:txBody>
      </p:sp>
      <p:pic>
        <p:nvPicPr>
          <p:cNvPr id="11" name="image12.jpe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63677"/>
            <a:ext cx="12192000" cy="794325"/>
          </a:xfrm>
          <a:prstGeom prst="rect">
            <a:avLst/>
          </a:prstGeom>
          <a:ln w="12700">
            <a:miter lim="400000"/>
          </a:ln>
        </p:spPr>
      </p:pic>
      <p:pic>
        <p:nvPicPr>
          <p:cNvPr id="12" name="image9.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99583" y="6172024"/>
            <a:ext cx="2026396" cy="555385"/>
          </a:xfrm>
          <a:prstGeom prst="rect">
            <a:avLst/>
          </a:prstGeom>
          <a:ln w="12700">
            <a:miter lim="400000"/>
          </a:ln>
        </p:spPr>
      </p:pic>
      <p:pic>
        <p:nvPicPr>
          <p:cNvPr id="13" name="image12.jpe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794323"/>
          </a:xfrm>
          <a:prstGeom prst="rect">
            <a:avLst/>
          </a:prstGeom>
          <a:ln w="12700">
            <a:miter lim="400000"/>
          </a:ln>
        </p:spPr>
      </p:pic>
    </p:spTree>
    <p:extLst>
      <p:ext uri="{BB962C8B-B14F-4D97-AF65-F5344CB8AC3E}">
        <p14:creationId xmlns:p14="http://schemas.microsoft.com/office/powerpoint/2010/main" val="1745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1" name="image4.jpe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3171"/>
            <a:ext cx="12192000" cy="786435"/>
          </a:xfrm>
          <a:prstGeom prst="rect">
            <a:avLst/>
          </a:prstGeom>
          <a:ln w="12700">
            <a:miter lim="400000"/>
          </a:ln>
        </p:spPr>
      </p:pic>
      <p:pic>
        <p:nvPicPr>
          <p:cNvPr id="12" name="image4.jpe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71565"/>
            <a:ext cx="12192000" cy="786435"/>
          </a:xfrm>
          <a:prstGeom prst="rect">
            <a:avLst/>
          </a:prstGeom>
          <a:ln w="12700">
            <a:miter lim="400000"/>
          </a:ln>
        </p:spPr>
      </p:pic>
      <p:sp>
        <p:nvSpPr>
          <p:cNvPr id="8" name="Shape 184"/>
          <p:cNvSpPr/>
          <p:nvPr userDrawn="1"/>
        </p:nvSpPr>
        <p:spPr>
          <a:xfrm>
            <a:off x="601005" y="1827973"/>
            <a:ext cx="10989989" cy="110586"/>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0" name="image9.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60802" y="6189350"/>
            <a:ext cx="2026396" cy="555385"/>
          </a:xfrm>
          <a:prstGeom prst="rect">
            <a:avLst/>
          </a:prstGeom>
          <a:ln w="12700">
            <a:miter lim="400000"/>
          </a:ln>
        </p:spPr>
      </p:pic>
      <p:sp>
        <p:nvSpPr>
          <p:cNvPr id="2" name="Title 1"/>
          <p:cNvSpPr>
            <a:spLocks noGrp="1"/>
          </p:cNvSpPr>
          <p:nvPr>
            <p:ph type="title"/>
          </p:nvPr>
        </p:nvSpPr>
        <p:spPr>
          <a:xfrm>
            <a:off x="838200" y="803324"/>
            <a:ext cx="10515600" cy="887364"/>
          </a:xfrm>
        </p:spPr>
        <p:txBody>
          <a:bodyPr>
            <a:normAutofit/>
          </a:bodyPr>
          <a:lstStyle>
            <a:lvl1pPr>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Click to edit Master title style</a:t>
            </a:r>
          </a:p>
        </p:txBody>
      </p:sp>
      <p:sp>
        <p:nvSpPr>
          <p:cNvPr id="3" name="Content Placeholder 2"/>
          <p:cNvSpPr>
            <a:spLocks noGrp="1"/>
          </p:cNvSpPr>
          <p:nvPr>
            <p:ph idx="1"/>
          </p:nvPr>
        </p:nvSpPr>
        <p:spPr>
          <a:xfrm>
            <a:off x="838200" y="2068714"/>
            <a:ext cx="10515600" cy="3872696"/>
          </a:xfrm>
        </p:spPr>
        <p:txBody>
          <a:bodyPr>
            <a:normAutofit/>
          </a:bodyPr>
          <a:lstStyle>
            <a:lvl1pPr>
              <a:defRPr kumimoji="0" lang="en-US" sz="2000" b="0" i="0" u="none" strike="noStrike" kern="1200"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marL="0" lvl="0" indent="0" algn="l" defTabSz="914400" rtl="0" eaLnBrk="1" latinLnBrk="0" hangingPunct="1">
              <a:lnSpc>
                <a:spcPct val="90000"/>
              </a:lnSpc>
              <a:spcBef>
                <a:spcPts val="1000"/>
              </a:spcBef>
              <a:buClr>
                <a:srgbClr val="FBDB65"/>
              </a:buClr>
              <a:buFontTx/>
              <a:buNone/>
            </a:pPr>
            <a:r>
              <a:rPr lang="en-US" dirty="0"/>
              <a:t>Edit Master text styles</a:t>
            </a:r>
          </a:p>
        </p:txBody>
      </p:sp>
    </p:spTree>
    <p:extLst>
      <p:ext uri="{BB962C8B-B14F-4D97-AF65-F5344CB8AC3E}">
        <p14:creationId xmlns:p14="http://schemas.microsoft.com/office/powerpoint/2010/main" val="244034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1" name="image11.jpe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17961"/>
            <a:ext cx="12192000" cy="740042"/>
          </a:xfrm>
          <a:prstGeom prst="rect">
            <a:avLst/>
          </a:prstGeom>
          <a:ln w="12700">
            <a:miter lim="400000"/>
          </a:ln>
        </p:spPr>
      </p:pic>
      <p:pic>
        <p:nvPicPr>
          <p:cNvPr id="12" name="image11.jpe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578"/>
            <a:ext cx="12192000" cy="740042"/>
          </a:xfrm>
          <a:prstGeom prst="rect">
            <a:avLst/>
          </a:prstGeom>
          <a:ln w="12700">
            <a:miter lim="400000"/>
          </a:ln>
        </p:spPr>
      </p:pic>
      <p:sp>
        <p:nvSpPr>
          <p:cNvPr id="8" name="Shape 184"/>
          <p:cNvSpPr/>
          <p:nvPr userDrawn="1"/>
        </p:nvSpPr>
        <p:spPr>
          <a:xfrm>
            <a:off x="601005" y="1824408"/>
            <a:ext cx="10989989" cy="110586"/>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 name="Title 1"/>
          <p:cNvSpPr>
            <a:spLocks noGrp="1"/>
          </p:cNvSpPr>
          <p:nvPr>
            <p:ph type="title"/>
          </p:nvPr>
        </p:nvSpPr>
        <p:spPr>
          <a:xfrm>
            <a:off x="838200" y="803324"/>
            <a:ext cx="10515600" cy="887364"/>
          </a:xfrm>
        </p:spPr>
        <p:txBody>
          <a:bodyPr>
            <a:normAutofit/>
          </a:bodyPr>
          <a:lstStyle>
            <a:lvl1pPr>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Click to edit Master title style</a:t>
            </a:r>
          </a:p>
        </p:txBody>
      </p:sp>
      <p:sp>
        <p:nvSpPr>
          <p:cNvPr id="3" name="Content Placeholder 2"/>
          <p:cNvSpPr>
            <a:spLocks noGrp="1"/>
          </p:cNvSpPr>
          <p:nvPr>
            <p:ph idx="1"/>
          </p:nvPr>
        </p:nvSpPr>
        <p:spPr>
          <a:xfrm>
            <a:off x="838200" y="2068714"/>
            <a:ext cx="10515600" cy="3872696"/>
          </a:xfrm>
        </p:spPr>
        <p:txBody>
          <a:bodyPr>
            <a:normAutofit/>
          </a:bodyPr>
          <a:lstStyle>
            <a:lvl1pPr>
              <a:defRPr kumimoji="0" lang="en-US" sz="2000" b="0" i="0" u="none" strike="noStrike" kern="1200"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marL="0" lvl="0" indent="0" algn="l" defTabSz="914400" rtl="0" eaLnBrk="1" latinLnBrk="0" hangingPunct="1">
              <a:lnSpc>
                <a:spcPct val="90000"/>
              </a:lnSpc>
              <a:spcBef>
                <a:spcPts val="1000"/>
              </a:spcBef>
              <a:buClr>
                <a:srgbClr val="FBDB65"/>
              </a:buClr>
              <a:buFontTx/>
              <a:buNone/>
            </a:pPr>
            <a:r>
              <a:rPr lang="en-US" dirty="0"/>
              <a:t>Edit Master text styles</a:t>
            </a:r>
          </a:p>
        </p:txBody>
      </p:sp>
      <p:pic>
        <p:nvPicPr>
          <p:cNvPr id="13" name="image7.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64040" y="6190488"/>
            <a:ext cx="2038396" cy="558674"/>
          </a:xfrm>
          <a:prstGeom prst="rect">
            <a:avLst/>
          </a:prstGeom>
          <a:ln w="12700">
            <a:miter lim="400000"/>
          </a:ln>
        </p:spPr>
      </p:pic>
    </p:spTree>
    <p:extLst>
      <p:ext uri="{BB962C8B-B14F-4D97-AF65-F5344CB8AC3E}">
        <p14:creationId xmlns:p14="http://schemas.microsoft.com/office/powerpoint/2010/main" val="851851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03324"/>
            <a:ext cx="10515600" cy="887364"/>
          </a:xfrm>
        </p:spPr>
        <p:txBody>
          <a:bodyPr>
            <a:normAutofit/>
          </a:bodyPr>
          <a:lstStyle>
            <a:lvl1pPr>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Click to edit Master title style</a:t>
            </a:r>
          </a:p>
        </p:txBody>
      </p:sp>
      <p:sp>
        <p:nvSpPr>
          <p:cNvPr id="3" name="Content Placeholder 2"/>
          <p:cNvSpPr>
            <a:spLocks noGrp="1"/>
          </p:cNvSpPr>
          <p:nvPr>
            <p:ph idx="1"/>
          </p:nvPr>
        </p:nvSpPr>
        <p:spPr>
          <a:xfrm>
            <a:off x="838200" y="2068714"/>
            <a:ext cx="10515600" cy="3872696"/>
          </a:xfrm>
        </p:spPr>
        <p:txBody>
          <a:bodyPr>
            <a:normAutofit/>
          </a:bodyPr>
          <a:lstStyle>
            <a:lvl1pPr>
              <a:defRPr kumimoji="0" lang="en-US" sz="2000" b="0" i="0" u="none" strike="noStrike" kern="1200"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marL="0" lvl="0" indent="0" algn="l" defTabSz="914400" rtl="0" eaLnBrk="1" latinLnBrk="0" hangingPunct="1">
              <a:lnSpc>
                <a:spcPct val="90000"/>
              </a:lnSpc>
              <a:spcBef>
                <a:spcPts val="1000"/>
              </a:spcBef>
              <a:buClr>
                <a:srgbClr val="FBDB65"/>
              </a:buClr>
              <a:buFontTx/>
              <a:buNone/>
            </a:pPr>
            <a:r>
              <a:rPr lang="en-US" dirty="0"/>
              <a:t>Edit Master text styles</a:t>
            </a:r>
          </a:p>
        </p:txBody>
      </p:sp>
      <p:pic>
        <p:nvPicPr>
          <p:cNvPr id="13" name="image7.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64040" y="6190488"/>
            <a:ext cx="2038396" cy="558674"/>
          </a:xfrm>
          <a:prstGeom prst="rect">
            <a:avLst/>
          </a:prstGeom>
          <a:ln w="12700">
            <a:miter lim="400000"/>
          </a:ln>
        </p:spPr>
      </p:pic>
      <p:pic>
        <p:nvPicPr>
          <p:cNvPr id="9" name="image9.jpe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802641"/>
          </a:xfrm>
          <a:prstGeom prst="rect">
            <a:avLst/>
          </a:prstGeom>
          <a:ln w="12700">
            <a:miter lim="400000"/>
          </a:ln>
        </p:spPr>
      </p:pic>
    </p:spTree>
    <p:extLst>
      <p:ext uri="{BB962C8B-B14F-4D97-AF65-F5344CB8AC3E}">
        <p14:creationId xmlns:p14="http://schemas.microsoft.com/office/powerpoint/2010/main" val="13573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0" name="image1.png" descr="Shape, circle&#10;&#10;Description automatically generate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2426731">
            <a:off x="776934" y="360289"/>
            <a:ext cx="808391" cy="493306"/>
          </a:xfrm>
          <a:prstGeom prst="rect">
            <a:avLst/>
          </a:prstGeom>
          <a:ln w="12700">
            <a:miter lim="400000"/>
          </a:ln>
        </p:spPr>
      </p:pic>
      <p:pic>
        <p:nvPicPr>
          <p:cNvPr id="11" name="image3.png" descr="Icon&#10;&#10;Description automatically generate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3927" y="997489"/>
            <a:ext cx="321967" cy="261820"/>
          </a:xfrm>
          <a:prstGeom prst="rect">
            <a:avLst/>
          </a:prstGeom>
          <a:ln w="12700">
            <a:miter lim="400000"/>
          </a:ln>
        </p:spPr>
      </p:pic>
      <p:pic>
        <p:nvPicPr>
          <p:cNvPr id="12" name="image7.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99108" y="6164258"/>
            <a:ext cx="2038396" cy="558674"/>
          </a:xfrm>
          <a:prstGeom prst="rect">
            <a:avLst/>
          </a:prstGeom>
          <a:ln w="12700">
            <a:miter lim="400000"/>
          </a:ln>
        </p:spPr>
      </p:pic>
    </p:spTree>
    <p:extLst>
      <p:ext uri="{BB962C8B-B14F-4D97-AF65-F5344CB8AC3E}">
        <p14:creationId xmlns:p14="http://schemas.microsoft.com/office/powerpoint/2010/main" val="141288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11" name="Group 209"/>
          <p:cNvGrpSpPr/>
          <p:nvPr userDrawn="1"/>
        </p:nvGrpSpPr>
        <p:grpSpPr>
          <a:xfrm>
            <a:off x="623781" y="5281864"/>
            <a:ext cx="2144072" cy="471528"/>
            <a:chOff x="0" y="0"/>
            <a:chExt cx="2144071" cy="471527"/>
          </a:xfrm>
        </p:grpSpPr>
        <p:pic>
          <p:nvPicPr>
            <p:cNvPr id="12" name="image10.png" descr="Icon&#10;&#10;Description automatically generate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448000" cy="371230"/>
            </a:xfrm>
            <a:prstGeom prst="rect">
              <a:avLst/>
            </a:prstGeom>
            <a:ln w="12700" cap="flat">
              <a:noFill/>
              <a:miter lim="400000"/>
            </a:ln>
            <a:effectLst/>
          </p:spPr>
        </p:pic>
        <p:sp>
          <p:nvSpPr>
            <p:cNvPr id="13" name="Shape 208"/>
            <p:cNvSpPr/>
            <p:nvPr/>
          </p:nvSpPr>
          <p:spPr>
            <a:xfrm>
              <a:off x="344163" y="75291"/>
              <a:ext cx="1799909" cy="3962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defRPr sz="2000">
                  <a:solidFill>
                    <a:srgbClr val="235764"/>
                  </a:solidFill>
                  <a:latin typeface="Avenir LT Std 55 Roman"/>
                  <a:ea typeface="Avenir LT Std 55 Roman"/>
                  <a:cs typeface="Avenir LT Std 55 Roman"/>
                  <a:sym typeface="Avenir LT Std 55 Roman"/>
                </a:defRPr>
              </a:lvl1pPr>
            </a:lstStyle>
            <a:p>
              <a:r>
                <a:t>@CHPalliative</a:t>
              </a:r>
            </a:p>
          </p:txBody>
        </p:sp>
      </p:grpSp>
      <p:pic>
        <p:nvPicPr>
          <p:cNvPr id="14" name="image11.png" descr="Shape&#10;&#10;Description automatically generate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2305" y="5242907"/>
            <a:ext cx="215742" cy="421763"/>
          </a:xfrm>
          <a:prstGeom prst="rect">
            <a:avLst/>
          </a:prstGeom>
          <a:ln w="12700">
            <a:miter lim="400000"/>
          </a:ln>
        </p:spPr>
      </p:pic>
      <p:sp>
        <p:nvSpPr>
          <p:cNvPr id="15" name="Shape 211"/>
          <p:cNvSpPr/>
          <p:nvPr userDrawn="1"/>
        </p:nvSpPr>
        <p:spPr>
          <a:xfrm>
            <a:off x="3840045" y="5357157"/>
            <a:ext cx="4261896" cy="396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000">
                <a:solidFill>
                  <a:srgbClr val="235764"/>
                </a:solidFill>
                <a:latin typeface="Avenir LT Std 55 Roman"/>
                <a:ea typeface="Avenir LT Std 55 Roman"/>
                <a:cs typeface="Avenir LT Std 55 Roman"/>
                <a:sym typeface="Avenir LT Std 55 Roman"/>
              </a:defRPr>
            </a:lvl1pPr>
          </a:lstStyle>
          <a:p>
            <a:r>
              <a:t>Covenant Health Palliative Institute</a:t>
            </a:r>
          </a:p>
        </p:txBody>
      </p:sp>
      <p:pic>
        <p:nvPicPr>
          <p:cNvPr id="16" name="image12.png" descr="Icon&#10;&#10;Description automatically generated"/>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54630" y="5290091"/>
            <a:ext cx="392640" cy="374578"/>
          </a:xfrm>
          <a:prstGeom prst="rect">
            <a:avLst/>
          </a:prstGeom>
          <a:ln w="12700">
            <a:miter lim="400000"/>
          </a:ln>
        </p:spPr>
      </p:pic>
      <p:sp>
        <p:nvSpPr>
          <p:cNvPr id="17" name="Shape 213"/>
          <p:cNvSpPr/>
          <p:nvPr userDrawn="1"/>
        </p:nvSpPr>
        <p:spPr>
          <a:xfrm>
            <a:off x="9236109" y="5357157"/>
            <a:ext cx="2222830" cy="396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000">
                <a:solidFill>
                  <a:srgbClr val="235764"/>
                </a:solidFill>
                <a:latin typeface="Avenir LT Std 55 Roman"/>
                <a:ea typeface="Avenir LT Std 55 Roman"/>
                <a:cs typeface="Avenir LT Std 55 Roman"/>
                <a:sym typeface="Avenir LT Std 55 Roman"/>
              </a:defRPr>
            </a:lvl1pPr>
          </a:lstStyle>
          <a:p>
            <a:r>
              <a:t>Palliative Institute</a:t>
            </a:r>
          </a:p>
        </p:txBody>
      </p:sp>
      <p:pic>
        <p:nvPicPr>
          <p:cNvPr id="18" name="image12.jpe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6063677"/>
            <a:ext cx="12192000" cy="794325"/>
          </a:xfrm>
          <a:prstGeom prst="rect">
            <a:avLst/>
          </a:prstGeom>
          <a:ln w="12700">
            <a:miter lim="400000"/>
          </a:ln>
        </p:spPr>
      </p:pic>
      <p:pic>
        <p:nvPicPr>
          <p:cNvPr id="19" name="image9.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699583" y="6172024"/>
            <a:ext cx="2026396" cy="555385"/>
          </a:xfrm>
          <a:prstGeom prst="rect">
            <a:avLst/>
          </a:prstGeom>
          <a:ln w="12700">
            <a:miter lim="400000"/>
          </a:ln>
        </p:spPr>
      </p:pic>
      <p:pic>
        <p:nvPicPr>
          <p:cNvPr id="20" name="image12.jpe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794323"/>
          </a:xfrm>
          <a:prstGeom prst="rect">
            <a:avLst/>
          </a:prstGeom>
          <a:ln w="12700">
            <a:miter lim="400000"/>
          </a:ln>
        </p:spPr>
      </p:pic>
      <p:sp>
        <p:nvSpPr>
          <p:cNvPr id="8" name="Shape 184"/>
          <p:cNvSpPr/>
          <p:nvPr userDrawn="1"/>
        </p:nvSpPr>
        <p:spPr>
          <a:xfrm>
            <a:off x="601005" y="1824408"/>
            <a:ext cx="10989989" cy="110586"/>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 name="Title 1"/>
          <p:cNvSpPr>
            <a:spLocks noGrp="1"/>
          </p:cNvSpPr>
          <p:nvPr>
            <p:ph type="title" hasCustomPrompt="1"/>
          </p:nvPr>
        </p:nvSpPr>
        <p:spPr>
          <a:xfrm>
            <a:off x="838200" y="803324"/>
            <a:ext cx="10515600" cy="887364"/>
          </a:xfrm>
        </p:spPr>
        <p:txBody>
          <a:bodyPr>
            <a:normAutofit/>
          </a:bodyPr>
          <a:lstStyle>
            <a:lvl1pPr>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Summary</a:t>
            </a:r>
          </a:p>
        </p:txBody>
      </p:sp>
      <p:sp>
        <p:nvSpPr>
          <p:cNvPr id="3" name="Content Placeholder 2"/>
          <p:cNvSpPr>
            <a:spLocks noGrp="1"/>
          </p:cNvSpPr>
          <p:nvPr>
            <p:ph idx="1"/>
          </p:nvPr>
        </p:nvSpPr>
        <p:spPr>
          <a:xfrm>
            <a:off x="838200" y="2068714"/>
            <a:ext cx="10515600" cy="3073894"/>
          </a:xfrm>
        </p:spPr>
        <p:txBody>
          <a:bodyPr>
            <a:normAutofit/>
          </a:bodyPr>
          <a:lstStyle>
            <a:lvl1pPr>
              <a:defRPr kumimoji="0" lang="en-US" sz="2000" b="0" i="0" u="none" strike="noStrike" kern="1200"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marL="0" lvl="0" indent="0" algn="l" defTabSz="914400" rtl="0" eaLnBrk="1" latinLnBrk="0" hangingPunct="1">
              <a:lnSpc>
                <a:spcPct val="90000"/>
              </a:lnSpc>
              <a:spcBef>
                <a:spcPts val="1000"/>
              </a:spcBef>
              <a:buClr>
                <a:srgbClr val="FBDB65"/>
              </a:buClr>
              <a:buFontTx/>
              <a:buNone/>
            </a:pPr>
            <a:r>
              <a:rPr lang="en-US" dirty="0"/>
              <a:t>Edit Master text styles</a:t>
            </a:r>
          </a:p>
        </p:txBody>
      </p:sp>
    </p:spTree>
    <p:extLst>
      <p:ext uri="{BB962C8B-B14F-4D97-AF65-F5344CB8AC3E}">
        <p14:creationId xmlns:p14="http://schemas.microsoft.com/office/powerpoint/2010/main" val="1200662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1010284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69433" y="846662"/>
            <a:ext cx="10972800" cy="418576"/>
          </a:xfrm>
        </p:spPr>
        <p:txBody>
          <a:bodyPr/>
          <a:lstStyle/>
          <a:p>
            <a:r>
              <a:rPr lang="en-US"/>
              <a:t>Click to edit Master title style</a:t>
            </a:r>
          </a:p>
        </p:txBody>
      </p:sp>
      <p:sp>
        <p:nvSpPr>
          <p:cNvPr id="10" name="Text Placeholder 9"/>
          <p:cNvSpPr>
            <a:spLocks noGrp="1"/>
          </p:cNvSpPr>
          <p:nvPr>
            <p:ph type="body" sz="quarter" idx="10"/>
          </p:nvPr>
        </p:nvSpPr>
        <p:spPr>
          <a:xfrm>
            <a:off x="959909" y="1878013"/>
            <a:ext cx="10183283" cy="424732"/>
          </a:xfrm>
        </p:spPr>
        <p:txBody>
          <a:bodyPr>
            <a:spAutoFit/>
          </a:bodyPr>
          <a:lstStyle>
            <a:lvl1pPr marL="0" indent="0">
              <a:buNone/>
              <a:defRPr lang="en-US" sz="2400" b="1" i="1" kern="1200">
                <a:solidFill>
                  <a:schemeClr val="accent1"/>
                </a:solidFill>
                <a:latin typeface="+mn-lt"/>
                <a:ea typeface="ＭＳ Ｐゴシック" charset="-128"/>
                <a:cs typeface="ＭＳ Ｐゴシック" charset="-128"/>
              </a:defRPr>
            </a:lvl1pPr>
          </a:lstStyle>
          <a:p>
            <a:pPr lvl="0"/>
            <a:r>
              <a:rPr lang="en-US"/>
              <a:t>Click to edit Master text styles</a:t>
            </a:r>
          </a:p>
        </p:txBody>
      </p:sp>
    </p:spTree>
    <p:extLst>
      <p:ext uri="{BB962C8B-B14F-4D97-AF65-F5344CB8AC3E}">
        <p14:creationId xmlns:p14="http://schemas.microsoft.com/office/powerpoint/2010/main" val="155909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ark Blu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260648"/>
            <a:ext cx="921676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FFC038D-F12E-47C9-B7EA-DF266F11B673}" type="datetime1">
              <a:rPr lang="en-US" smtClean="0"/>
              <a:pPr>
                <a:defRPr/>
              </a:pPr>
              <a:t>7/8/2026</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005E85"/>
                </a:solidFill>
              </a:defRPr>
            </a:lvl1pPr>
          </a:lstStyle>
          <a:p>
            <a:r>
              <a:rPr lang="en-US" dirty="0"/>
              <a:t>Insert title, size 54</a:t>
            </a:r>
          </a:p>
        </p:txBody>
      </p:sp>
    </p:spTree>
    <p:extLst>
      <p:ext uri="{BB962C8B-B14F-4D97-AF65-F5344CB8AC3E}">
        <p14:creationId xmlns:p14="http://schemas.microsoft.com/office/powerpoint/2010/main" val="382253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pic>
        <p:nvPicPr>
          <p:cNvPr id="10" name="image1.png" descr="Shape, circle&#10;&#10;Description automatically generate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2426731">
            <a:off x="776934" y="360289"/>
            <a:ext cx="808391" cy="493306"/>
          </a:xfrm>
          <a:prstGeom prst="rect">
            <a:avLst/>
          </a:prstGeom>
          <a:ln w="12700">
            <a:miter lim="400000"/>
          </a:ln>
        </p:spPr>
      </p:pic>
      <p:pic>
        <p:nvPicPr>
          <p:cNvPr id="11" name="image3.png" descr="Icon&#10;&#10;Description automatically generate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3927" y="997489"/>
            <a:ext cx="321967" cy="261820"/>
          </a:xfrm>
          <a:prstGeom prst="rect">
            <a:avLst/>
          </a:prstGeom>
          <a:ln w="12700">
            <a:miter lim="400000"/>
          </a:ln>
        </p:spPr>
      </p:pic>
      <p:pic>
        <p:nvPicPr>
          <p:cNvPr id="12" name="image7.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99108" y="6164258"/>
            <a:ext cx="2038396" cy="558674"/>
          </a:xfrm>
          <a:prstGeom prst="rect">
            <a:avLst/>
          </a:prstGeom>
          <a:ln w="12700">
            <a:miter lim="400000"/>
          </a:ln>
        </p:spPr>
      </p:pic>
      <p:pic>
        <p:nvPicPr>
          <p:cNvPr id="13" name="image8.png" descr="Shape, circle&#10;&#10;Description automatically generated"/>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092744">
            <a:off x="6150576" y="5909721"/>
            <a:ext cx="650351" cy="382257"/>
          </a:xfrm>
          <a:prstGeom prst="rect">
            <a:avLst/>
          </a:prstGeom>
          <a:ln w="12700">
            <a:miter lim="400000"/>
          </a:ln>
        </p:spPr>
      </p:pic>
    </p:spTree>
    <p:extLst>
      <p:ext uri="{BB962C8B-B14F-4D97-AF65-F5344CB8AC3E}">
        <p14:creationId xmlns:p14="http://schemas.microsoft.com/office/powerpoint/2010/main" val="369112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image7.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538" y="6090432"/>
            <a:ext cx="2038396" cy="558674"/>
          </a:xfrm>
          <a:prstGeom prst="rect">
            <a:avLst/>
          </a:prstGeom>
          <a:ln w="12700">
            <a:miter lim="400000"/>
          </a:ln>
        </p:spPr>
      </p:pic>
      <p:pic>
        <p:nvPicPr>
          <p:cNvPr id="9" name="image3.jpe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492394" y="1147076"/>
            <a:ext cx="5302990" cy="5353245"/>
          </a:xfrm>
          <a:prstGeom prst="rect">
            <a:avLst/>
          </a:prstGeom>
          <a:ln w="12700">
            <a:miter lim="400000"/>
          </a:ln>
        </p:spPr>
      </p:pic>
      <p:sp>
        <p:nvSpPr>
          <p:cNvPr id="3" name="Content Placeholder 2"/>
          <p:cNvSpPr>
            <a:spLocks noGrp="1"/>
          </p:cNvSpPr>
          <p:nvPr>
            <p:ph sz="half" idx="1"/>
          </p:nvPr>
        </p:nvSpPr>
        <p:spPr>
          <a:xfrm>
            <a:off x="838200" y="2690037"/>
            <a:ext cx="5181600" cy="3270106"/>
          </a:xfrm>
        </p:spPr>
        <p:txBody>
          <a:bodyPr>
            <a:normAutofit/>
          </a:bodyPr>
          <a:lstStyle>
            <a:lvl1pPr marL="0" indent="0">
              <a:buFontTx/>
              <a:buNone/>
              <a:defRPr kumimoji="0" lang="en-US" sz="24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Avenir LT Std 55 Roman"/>
              </a:defRPr>
            </a:lvl1pPr>
            <a:lvl2pPr>
              <a:defRPr kumimoji="0" lang="en-US" sz="24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Avenir LT Std 55 Roman"/>
              </a:defRPr>
            </a:lvl2pPr>
            <a:lvl3pPr>
              <a:defRPr kumimoji="0" lang="en-US" sz="24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Avenir LT Std 55 Roman"/>
              </a:defRPr>
            </a:lvl3pPr>
            <a:lvl4pPr>
              <a:defRPr kumimoji="0" lang="en-US" sz="24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Avenir LT Std 55 Roman"/>
              </a:defRPr>
            </a:lvl4pPr>
            <a:lvl5pPr>
              <a:defRPr kumimoji="0" lang="en-US" sz="2400" b="0" i="0" u="none" strike="noStrike" cap="none" spc="0" normalizeH="0" baseline="0" dirty="0">
                <a:ln>
                  <a:noFill/>
                </a:ln>
                <a:solidFill>
                  <a:srgbClr val="558788"/>
                </a:solidFill>
                <a:effectLst/>
                <a:uFillTx/>
                <a:latin typeface="Avenir LT Std 55 Roman"/>
                <a:ea typeface="Avenir LT Std 55 Roman"/>
                <a:cs typeface="Avenir LT Std 55 Roman"/>
                <a:sym typeface="Avenir LT Std 55 Roman"/>
              </a:defRPr>
            </a:lvl5pPr>
          </a:lstStyle>
          <a:p>
            <a:pPr lvl="0"/>
            <a:r>
              <a:rPr lang="en-US" dirty="0"/>
              <a:t>Edit Master text styles</a:t>
            </a:r>
          </a:p>
        </p:txBody>
      </p:sp>
      <p:sp>
        <p:nvSpPr>
          <p:cNvPr id="8" name="Shape 134"/>
          <p:cNvSpPr/>
          <p:nvPr userDrawn="1"/>
        </p:nvSpPr>
        <p:spPr>
          <a:xfrm>
            <a:off x="497206" y="2449447"/>
            <a:ext cx="5598797" cy="110301"/>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1" name="image4.jpe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23171"/>
            <a:ext cx="12192000" cy="786435"/>
          </a:xfrm>
          <a:prstGeom prst="rect">
            <a:avLst/>
          </a:prstGeom>
          <a:ln w="12700">
            <a:miter lim="400000"/>
          </a:ln>
        </p:spPr>
      </p:pic>
      <p:sp>
        <p:nvSpPr>
          <p:cNvPr id="2" name="Title 1"/>
          <p:cNvSpPr>
            <a:spLocks noGrp="1"/>
          </p:cNvSpPr>
          <p:nvPr>
            <p:ph type="title" hasCustomPrompt="1"/>
          </p:nvPr>
        </p:nvSpPr>
        <p:spPr>
          <a:xfrm>
            <a:off x="838200" y="943574"/>
            <a:ext cx="5654194" cy="1325563"/>
          </a:xfrm>
        </p:spPr>
        <p:txBody>
          <a:bodyPr>
            <a:norm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4400" b="0" i="0" u="none" strike="noStrike" cap="none" spc="0" normalizeH="0" baseline="0" dirty="0">
                <a:ln>
                  <a:noFill/>
                </a:ln>
                <a:solidFill>
                  <a:srgbClr val="235764"/>
                </a:solidFill>
                <a:effectLst/>
                <a:uFillTx/>
                <a:latin typeface="Avenir LT Std 65 Medium"/>
                <a:ea typeface="Avenir LT Std 65 Medium"/>
                <a:cs typeface="Avenir LT Std 65 Medium"/>
                <a:sym typeface="Helvetica"/>
              </a:defRPr>
            </a:lvl1pPr>
          </a:lstStyle>
          <a:p>
            <a:r>
              <a:rPr lang="en-US" dirty="0"/>
              <a:t>Land Acknowledgement</a:t>
            </a:r>
          </a:p>
        </p:txBody>
      </p:sp>
    </p:spTree>
    <p:extLst>
      <p:ext uri="{BB962C8B-B14F-4D97-AF65-F5344CB8AC3E}">
        <p14:creationId xmlns:p14="http://schemas.microsoft.com/office/powerpoint/2010/main" val="118077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9" name="image12.jpe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63677"/>
            <a:ext cx="12192000" cy="794325"/>
          </a:xfrm>
          <a:prstGeom prst="rect">
            <a:avLst/>
          </a:prstGeom>
          <a:ln w="12700">
            <a:miter lim="400000"/>
          </a:ln>
        </p:spPr>
      </p:pic>
      <p:pic>
        <p:nvPicPr>
          <p:cNvPr id="11" name="image9.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99583" y="6172024"/>
            <a:ext cx="2026396" cy="555385"/>
          </a:xfrm>
          <a:prstGeom prst="rect">
            <a:avLst/>
          </a:prstGeom>
          <a:ln w="12700">
            <a:miter lim="400000"/>
          </a:ln>
        </p:spPr>
      </p:pic>
    </p:spTree>
    <p:extLst>
      <p:ext uri="{BB962C8B-B14F-4D97-AF65-F5344CB8AC3E}">
        <p14:creationId xmlns:p14="http://schemas.microsoft.com/office/powerpoint/2010/main" val="365364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805001"/>
            <a:ext cx="6313366" cy="2748638"/>
          </a:xfrm>
        </p:spPr>
        <p:txBody>
          <a:bodyPr anchor="b">
            <a:no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7000" b="0" i="0" u="none" strike="noStrike" cap="none" spc="0" normalizeH="0" baseline="0" dirty="0">
                <a:ln>
                  <a:noFill/>
                </a:ln>
                <a:solidFill>
                  <a:srgbClr val="235764"/>
                </a:solidFill>
                <a:effectLst/>
                <a:uFillTx/>
                <a:latin typeface="Avenir LT Std 65 Medium"/>
                <a:ea typeface="Avenir LT Std 65 Medium"/>
                <a:cs typeface="Avenir LT Std 65 Medium"/>
                <a:sym typeface="Helvetica"/>
              </a:defRPr>
            </a:lvl1pPr>
          </a:lstStyle>
          <a:p>
            <a:r>
              <a:rPr lang="en-US" dirty="0"/>
              <a:t>Click to edit Master title style</a:t>
            </a:r>
          </a:p>
        </p:txBody>
      </p:sp>
      <p:sp>
        <p:nvSpPr>
          <p:cNvPr id="4" name="Text Placeholder 3"/>
          <p:cNvSpPr>
            <a:spLocks noGrp="1"/>
          </p:cNvSpPr>
          <p:nvPr>
            <p:ph type="body" sz="half" idx="2"/>
          </p:nvPr>
        </p:nvSpPr>
        <p:spPr>
          <a:xfrm>
            <a:off x="839788" y="5086384"/>
            <a:ext cx="3932237" cy="782603"/>
          </a:xfrm>
        </p:spPr>
        <p:txBody>
          <a:bodyPr>
            <a:norm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2400" b="0" i="0" u="none" strike="noStrike" cap="none" spc="0" normalizeH="0" baseline="0" dirty="0" smtClean="0">
                <a:ln>
                  <a:noFill/>
                </a:ln>
                <a:solidFill>
                  <a:srgbClr val="558788"/>
                </a:solidFill>
                <a:effectLst/>
                <a:uFillTx/>
                <a:latin typeface="Avenir LT Std 65 Medium"/>
                <a:ea typeface="Avenir LT Std 65 Medium"/>
                <a:cs typeface="Avenir LT Std 65 Medium"/>
                <a:sym typeface="Avenir LT Std 65 Medium"/>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Shape 126"/>
          <p:cNvSpPr/>
          <p:nvPr userDrawn="1"/>
        </p:nvSpPr>
        <p:spPr>
          <a:xfrm>
            <a:off x="694480" y="4837773"/>
            <a:ext cx="5037871" cy="116363"/>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0" name="image1.png" descr="Shape, circle&#10;&#10;Description automatically generate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2426731">
            <a:off x="776934" y="360289"/>
            <a:ext cx="808391" cy="493306"/>
          </a:xfrm>
          <a:prstGeom prst="rect">
            <a:avLst/>
          </a:prstGeom>
          <a:ln w="12700">
            <a:miter lim="400000"/>
          </a:ln>
        </p:spPr>
      </p:pic>
      <p:pic>
        <p:nvPicPr>
          <p:cNvPr id="11" name="image3.png" descr="Icon&#10;&#10;Description automatically generate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3927" y="997489"/>
            <a:ext cx="321967" cy="261820"/>
          </a:xfrm>
          <a:prstGeom prst="rect">
            <a:avLst/>
          </a:prstGeom>
          <a:ln w="12700">
            <a:miter lim="400000"/>
          </a:ln>
        </p:spPr>
      </p:pic>
      <p:pic>
        <p:nvPicPr>
          <p:cNvPr id="12" name="image7.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8076" y="6149363"/>
            <a:ext cx="2038396" cy="558674"/>
          </a:xfrm>
          <a:prstGeom prst="rect">
            <a:avLst/>
          </a:prstGeom>
          <a:ln w="12700">
            <a:miter lim="400000"/>
          </a:ln>
        </p:spPr>
      </p:pic>
    </p:spTree>
    <p:extLst>
      <p:ext uri="{BB962C8B-B14F-4D97-AF65-F5344CB8AC3E}">
        <p14:creationId xmlns:p14="http://schemas.microsoft.com/office/powerpoint/2010/main" val="330770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1.jpeg" descr="Background pattern&#10;&#10;Description automatically generated"/>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26" y="-53166"/>
            <a:ext cx="12242936" cy="6964328"/>
          </a:xfrm>
          <a:prstGeom prst="rect">
            <a:avLst/>
          </a:prstGeom>
          <a:ln w="12700">
            <a:miter lim="400000"/>
          </a:ln>
        </p:spPr>
      </p:pic>
      <p:sp>
        <p:nvSpPr>
          <p:cNvPr id="2" name="Title 1"/>
          <p:cNvSpPr>
            <a:spLocks noGrp="1"/>
          </p:cNvSpPr>
          <p:nvPr>
            <p:ph type="ctrTitle"/>
          </p:nvPr>
        </p:nvSpPr>
        <p:spPr>
          <a:xfrm>
            <a:off x="1097280" y="2248819"/>
            <a:ext cx="8035381" cy="2387600"/>
          </a:xfrm>
        </p:spPr>
        <p:txBody>
          <a:bodyPr anchor="b">
            <a:norm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7200" b="0" i="0" u="none" strike="noStrike" cap="none" spc="0" normalizeH="0" baseline="0" dirty="0">
                <a:ln>
                  <a:noFill/>
                </a:ln>
                <a:solidFill>
                  <a:srgbClr val="FFFFFF"/>
                </a:solidFill>
                <a:effectLst/>
                <a:uFillTx/>
                <a:latin typeface="Avenir LT Std 65 Medium"/>
                <a:ea typeface="Avenir LT Std 65 Medium"/>
                <a:cs typeface="Avenir LT Std 65 Medium"/>
                <a:sym typeface="Helvetica"/>
              </a:defRPr>
            </a:lvl1pPr>
          </a:lstStyle>
          <a:p>
            <a:r>
              <a:rPr lang="en-US" dirty="0"/>
              <a:t>Click to edit Master title style</a:t>
            </a:r>
          </a:p>
        </p:txBody>
      </p:sp>
      <p:sp>
        <p:nvSpPr>
          <p:cNvPr id="3" name="Subtitle 2"/>
          <p:cNvSpPr>
            <a:spLocks noGrp="1"/>
          </p:cNvSpPr>
          <p:nvPr>
            <p:ph type="subTitle" idx="1"/>
          </p:nvPr>
        </p:nvSpPr>
        <p:spPr>
          <a:xfrm>
            <a:off x="1097280" y="5213183"/>
            <a:ext cx="8035381" cy="511629"/>
          </a:xfrm>
        </p:spPr>
        <p:txBody>
          <a:bodyPr>
            <a:norm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2400" b="0" i="0" u="none" strike="noStrike" cap="none" spc="0" normalizeH="0" baseline="0" dirty="0">
                <a:ln>
                  <a:noFill/>
                </a:ln>
                <a:solidFill>
                  <a:srgbClr val="FFFFFF"/>
                </a:solidFill>
                <a:effectLst/>
                <a:uFillTx/>
                <a:latin typeface="Avenir LT Std 65 Medium"/>
                <a:ea typeface="Avenir LT Std 65 Medium"/>
                <a:cs typeface="Avenir LT Std 65 Medium"/>
                <a:sym typeface="Avenir LT Std 65 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hape 113"/>
          <p:cNvSpPr/>
          <p:nvPr userDrawn="1"/>
        </p:nvSpPr>
        <p:spPr>
          <a:xfrm>
            <a:off x="138895" y="4860921"/>
            <a:ext cx="10788061" cy="12776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9" name="image1.png" descr="Shape, circle&#10;&#10;Description automatically generate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32661" y="1302501"/>
            <a:ext cx="860388" cy="525035"/>
          </a:xfrm>
          <a:prstGeom prst="rect">
            <a:avLst/>
          </a:prstGeom>
          <a:ln w="12700">
            <a:miter lim="400000"/>
          </a:ln>
        </p:spPr>
      </p:pic>
      <p:pic>
        <p:nvPicPr>
          <p:cNvPr id="10" name="image2.png" descr="Icon&#10;&#10;Description automatically generated"/>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51208" y="3832888"/>
            <a:ext cx="1123443" cy="715428"/>
          </a:xfrm>
          <a:prstGeom prst="rect">
            <a:avLst/>
          </a:prstGeom>
          <a:ln w="12700">
            <a:miter lim="400000"/>
          </a:ln>
        </p:spPr>
      </p:pic>
      <p:pic>
        <p:nvPicPr>
          <p:cNvPr id="11" name="image3.png" descr="Icon&#10;&#10;Description automatically generated"/>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62922" y="1996149"/>
            <a:ext cx="741410" cy="602907"/>
          </a:xfrm>
          <a:prstGeom prst="rect">
            <a:avLst/>
          </a:prstGeom>
          <a:ln w="12700">
            <a:miter lim="400000"/>
          </a:ln>
        </p:spPr>
      </p:pic>
      <p:pic>
        <p:nvPicPr>
          <p:cNvPr id="12" name="image1.png" descr="Shape, circle&#10;&#10;Description automatically generate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2426731">
            <a:off x="10101774" y="6013879"/>
            <a:ext cx="860388" cy="525035"/>
          </a:xfrm>
          <a:prstGeom prst="rect">
            <a:avLst/>
          </a:prstGeom>
          <a:ln w="12700">
            <a:miter lim="400000"/>
          </a:ln>
        </p:spPr>
      </p:pic>
      <p:pic>
        <p:nvPicPr>
          <p:cNvPr id="13" name="image4.png" descr="Icon&#10;&#10;Description automatically generated"/>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171017" y="629208"/>
            <a:ext cx="863509" cy="1240160"/>
          </a:xfrm>
          <a:prstGeom prst="rect">
            <a:avLst/>
          </a:prstGeom>
          <a:ln w="12700">
            <a:miter lim="400000"/>
          </a:ln>
        </p:spPr>
      </p:pic>
      <p:pic>
        <p:nvPicPr>
          <p:cNvPr id="14" name="image5.png" descr="Icon&#10;&#10;Description automatically generated"/>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7358418">
            <a:off x="10063178" y="2922826"/>
            <a:ext cx="402769" cy="579558"/>
          </a:xfrm>
          <a:prstGeom prst="rect">
            <a:avLst/>
          </a:prstGeom>
          <a:ln w="12700">
            <a:miter lim="400000"/>
          </a:ln>
        </p:spPr>
      </p:pic>
      <p:pic>
        <p:nvPicPr>
          <p:cNvPr id="15" name="image6.png" descr="A picture containing shape&#10;&#10;Description automatically generated"/>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935961">
            <a:off x="9729909" y="5241861"/>
            <a:ext cx="299500" cy="509463"/>
          </a:xfrm>
          <a:prstGeom prst="rect">
            <a:avLst/>
          </a:prstGeom>
          <a:ln w="12700">
            <a:miter lim="400000"/>
          </a:ln>
        </p:spPr>
      </p:pic>
    </p:spTree>
    <p:extLst>
      <p:ext uri="{BB962C8B-B14F-4D97-AF65-F5344CB8AC3E}">
        <p14:creationId xmlns:p14="http://schemas.microsoft.com/office/powerpoint/2010/main" val="402043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image3.jpe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492394" y="1147076"/>
            <a:ext cx="5302990" cy="5353245"/>
          </a:xfrm>
          <a:prstGeom prst="rect">
            <a:avLst/>
          </a:prstGeom>
          <a:ln w="12700">
            <a:miter lim="400000"/>
          </a:ln>
        </p:spPr>
      </p:pic>
      <p:sp>
        <p:nvSpPr>
          <p:cNvPr id="3" name="Content Placeholder 2"/>
          <p:cNvSpPr>
            <a:spLocks noGrp="1"/>
          </p:cNvSpPr>
          <p:nvPr>
            <p:ph sz="half" idx="1"/>
          </p:nvPr>
        </p:nvSpPr>
        <p:spPr>
          <a:xfrm>
            <a:off x="838200" y="2690037"/>
            <a:ext cx="5181600" cy="3270106"/>
          </a:xfrm>
        </p:spPr>
        <p:txBody>
          <a:bodyPr>
            <a:normAutofit/>
          </a:bodyPr>
          <a:lstStyle>
            <a:lvl1pPr marL="0" indent="0">
              <a:buFontTx/>
              <a:buNone/>
              <a:defRPr kumimoji="0" lang="en-US" sz="24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Avenir LT Std 55 Roman"/>
              </a:defRPr>
            </a:lvl1pPr>
            <a:lvl2pPr>
              <a:defRPr kumimoji="0" lang="en-US" sz="24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Avenir LT Std 55 Roman"/>
              </a:defRPr>
            </a:lvl2pPr>
            <a:lvl3pPr>
              <a:defRPr kumimoji="0" lang="en-US" sz="24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Avenir LT Std 55 Roman"/>
              </a:defRPr>
            </a:lvl3pPr>
            <a:lvl4pPr>
              <a:defRPr kumimoji="0" lang="en-US" sz="24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Avenir LT Std 55 Roman"/>
              </a:defRPr>
            </a:lvl4pPr>
            <a:lvl5pPr>
              <a:defRPr kumimoji="0" lang="en-US" sz="2400" b="0" i="0" u="none" strike="noStrike" cap="none" spc="0" normalizeH="0" baseline="0" dirty="0">
                <a:ln>
                  <a:noFill/>
                </a:ln>
                <a:solidFill>
                  <a:srgbClr val="558788"/>
                </a:solidFill>
                <a:effectLst/>
                <a:uFillTx/>
                <a:latin typeface="Avenir LT Std 55 Roman"/>
                <a:ea typeface="Avenir LT Std 55 Roman"/>
                <a:cs typeface="Avenir LT Std 55 Roman"/>
                <a:sym typeface="Avenir LT Std 55 Roman"/>
              </a:defRPr>
            </a:lvl5pPr>
          </a:lstStyle>
          <a:p>
            <a:pPr lvl="0"/>
            <a:r>
              <a:rPr lang="en-US" dirty="0"/>
              <a:t>Edit Master text styles</a:t>
            </a:r>
          </a:p>
        </p:txBody>
      </p:sp>
      <p:sp>
        <p:nvSpPr>
          <p:cNvPr id="8" name="Shape 134"/>
          <p:cNvSpPr/>
          <p:nvPr userDrawn="1"/>
        </p:nvSpPr>
        <p:spPr>
          <a:xfrm>
            <a:off x="497206" y="2449447"/>
            <a:ext cx="5598797" cy="110301"/>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0" name="image7.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35" y="6104893"/>
            <a:ext cx="2038396" cy="558674"/>
          </a:xfrm>
          <a:prstGeom prst="rect">
            <a:avLst/>
          </a:prstGeom>
          <a:ln w="12700">
            <a:miter lim="400000"/>
          </a:ln>
        </p:spPr>
      </p:pic>
      <p:pic>
        <p:nvPicPr>
          <p:cNvPr id="11" name="image4.jpe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23171"/>
            <a:ext cx="12192000" cy="786435"/>
          </a:xfrm>
          <a:prstGeom prst="rect">
            <a:avLst/>
          </a:prstGeom>
          <a:ln w="12700">
            <a:miter lim="400000"/>
          </a:ln>
        </p:spPr>
      </p:pic>
      <p:sp>
        <p:nvSpPr>
          <p:cNvPr id="2" name="Title 1"/>
          <p:cNvSpPr>
            <a:spLocks noGrp="1"/>
          </p:cNvSpPr>
          <p:nvPr>
            <p:ph type="title" hasCustomPrompt="1"/>
          </p:nvPr>
        </p:nvSpPr>
        <p:spPr>
          <a:xfrm>
            <a:off x="838200" y="943574"/>
            <a:ext cx="5654194" cy="1325563"/>
          </a:xfrm>
        </p:spPr>
        <p:txBody>
          <a:bodyPr>
            <a:norm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4400" b="0" i="0" u="none" strike="noStrike" cap="none" spc="0" normalizeH="0" baseline="0" dirty="0">
                <a:ln>
                  <a:noFill/>
                </a:ln>
                <a:solidFill>
                  <a:srgbClr val="235764"/>
                </a:solidFill>
                <a:effectLst/>
                <a:uFillTx/>
                <a:latin typeface="Avenir LT Std 65 Medium"/>
                <a:ea typeface="Avenir LT Std 65 Medium"/>
                <a:cs typeface="Avenir LT Std 65 Medium"/>
                <a:sym typeface="Helvetica"/>
              </a:defRPr>
            </a:lvl1pPr>
          </a:lstStyle>
          <a:p>
            <a:r>
              <a:rPr lang="en-US" dirty="0"/>
              <a:t>Land Acknowledgement</a:t>
            </a:r>
          </a:p>
        </p:txBody>
      </p:sp>
    </p:spTree>
    <p:extLst>
      <p:ext uri="{BB962C8B-B14F-4D97-AF65-F5344CB8AC3E}">
        <p14:creationId xmlns:p14="http://schemas.microsoft.com/office/powerpoint/2010/main" val="364233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8" name="image2.jpeg" descr="A picture containing diagram&#10;&#10;Description automatically generate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9888" y="-30271"/>
            <a:ext cx="4312112" cy="6888272"/>
          </a:xfrm>
          <a:prstGeom prst="rect">
            <a:avLst/>
          </a:prstGeom>
          <a:ln w="12700">
            <a:miter lim="400000"/>
          </a:ln>
        </p:spPr>
      </p:pic>
      <p:sp>
        <p:nvSpPr>
          <p:cNvPr id="2" name="Title 1"/>
          <p:cNvSpPr>
            <a:spLocks noGrp="1"/>
          </p:cNvSpPr>
          <p:nvPr>
            <p:ph type="title"/>
          </p:nvPr>
        </p:nvSpPr>
        <p:spPr>
          <a:xfrm>
            <a:off x="839788" y="1805001"/>
            <a:ext cx="6313366" cy="2748638"/>
          </a:xfrm>
        </p:spPr>
        <p:txBody>
          <a:bodyPr anchor="b">
            <a:no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7000" b="0" i="0" u="none" strike="noStrike" cap="none" spc="0" normalizeH="0" baseline="0" dirty="0">
                <a:ln>
                  <a:noFill/>
                </a:ln>
                <a:solidFill>
                  <a:srgbClr val="235764"/>
                </a:solidFill>
                <a:effectLst/>
                <a:uFillTx/>
                <a:latin typeface="Avenir LT Std 65 Medium"/>
                <a:ea typeface="Avenir LT Std 65 Medium"/>
                <a:cs typeface="Avenir LT Std 65 Medium"/>
                <a:sym typeface="Helvetica"/>
              </a:defRPr>
            </a:lvl1pPr>
          </a:lstStyle>
          <a:p>
            <a:r>
              <a:rPr lang="en-US" dirty="0"/>
              <a:t>Click to edit Master title style</a:t>
            </a:r>
          </a:p>
        </p:txBody>
      </p:sp>
      <p:sp>
        <p:nvSpPr>
          <p:cNvPr id="4" name="Text Placeholder 3"/>
          <p:cNvSpPr>
            <a:spLocks noGrp="1"/>
          </p:cNvSpPr>
          <p:nvPr>
            <p:ph type="body" sz="half" idx="2"/>
          </p:nvPr>
        </p:nvSpPr>
        <p:spPr>
          <a:xfrm>
            <a:off x="839788" y="5086384"/>
            <a:ext cx="3932237" cy="782603"/>
          </a:xfrm>
        </p:spPr>
        <p:txBody>
          <a:bodyPr>
            <a:norm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2400" b="0" i="0" u="none" strike="noStrike" cap="none" spc="0" normalizeH="0" baseline="0" dirty="0" smtClean="0">
                <a:ln>
                  <a:noFill/>
                </a:ln>
                <a:solidFill>
                  <a:srgbClr val="558788"/>
                </a:solidFill>
                <a:effectLst/>
                <a:uFillTx/>
                <a:latin typeface="Avenir LT Std 65 Medium"/>
                <a:ea typeface="Avenir LT Std 65 Medium"/>
                <a:cs typeface="Avenir LT Std 65 Medium"/>
                <a:sym typeface="Avenir LT Std 65 Medium"/>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Shape 126"/>
          <p:cNvSpPr/>
          <p:nvPr userDrawn="1"/>
        </p:nvSpPr>
        <p:spPr>
          <a:xfrm>
            <a:off x="694480" y="4837774"/>
            <a:ext cx="6458674"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0" name="image1.png" descr="Shape, circle&#10;&#10;Description automatically generate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2426731">
            <a:off x="776934" y="360289"/>
            <a:ext cx="808391" cy="493306"/>
          </a:xfrm>
          <a:prstGeom prst="rect">
            <a:avLst/>
          </a:prstGeom>
          <a:ln w="12700">
            <a:miter lim="400000"/>
          </a:ln>
        </p:spPr>
      </p:pic>
      <p:pic>
        <p:nvPicPr>
          <p:cNvPr id="11" name="image3.png" descr="Icon&#10;&#10;Description automatically generated"/>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927" y="997489"/>
            <a:ext cx="321967" cy="261820"/>
          </a:xfrm>
          <a:prstGeom prst="rect">
            <a:avLst/>
          </a:prstGeom>
          <a:ln w="12700">
            <a:miter lim="400000"/>
          </a:ln>
        </p:spPr>
      </p:pic>
      <p:pic>
        <p:nvPicPr>
          <p:cNvPr id="12" name="image7.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4804" y="5960143"/>
            <a:ext cx="2038396" cy="558674"/>
          </a:xfrm>
          <a:prstGeom prst="rect">
            <a:avLst/>
          </a:prstGeom>
          <a:ln w="12700">
            <a:miter lim="400000"/>
          </a:ln>
        </p:spPr>
      </p:pic>
      <p:pic>
        <p:nvPicPr>
          <p:cNvPr id="13" name="image8.png" descr="Shape, circle&#10;&#10;Description automatically generated"/>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2092744">
            <a:off x="6150576" y="5909721"/>
            <a:ext cx="650351" cy="382257"/>
          </a:xfrm>
          <a:prstGeom prst="rect">
            <a:avLst/>
          </a:prstGeom>
          <a:ln w="12700">
            <a:miter lim="400000"/>
          </a:ln>
        </p:spPr>
      </p:pic>
    </p:spTree>
    <p:extLst>
      <p:ext uri="{BB962C8B-B14F-4D97-AF65-F5344CB8AC3E}">
        <p14:creationId xmlns:p14="http://schemas.microsoft.com/office/powerpoint/2010/main" val="389651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0" name="image5.jpeg" descr="Background pattern&#10;&#10;Description automatically generate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9783"/>
            <a:ext cx="4305783" cy="6896169"/>
          </a:xfrm>
          <a:prstGeom prst="rect">
            <a:avLst/>
          </a:prstGeom>
          <a:ln w="12700">
            <a:miter lim="400000"/>
          </a:ln>
        </p:spPr>
      </p:pic>
      <p:sp>
        <p:nvSpPr>
          <p:cNvPr id="2" name="Title 1"/>
          <p:cNvSpPr>
            <a:spLocks noGrp="1"/>
          </p:cNvSpPr>
          <p:nvPr>
            <p:ph type="title"/>
          </p:nvPr>
        </p:nvSpPr>
        <p:spPr>
          <a:xfrm>
            <a:off x="5305647" y="191447"/>
            <a:ext cx="6157155" cy="829280"/>
          </a:xfrm>
        </p:spPr>
        <p:txBody>
          <a:bodyPr>
            <a:noAutofit/>
          </a:bodyPr>
          <a:lstStyle>
            <a:lvl1pPr marL="0" marR="0" indent="0" algn="l" defTabSz="914400" rtl="0" fontAlgn="auto" latinLnBrk="0" hangingPunct="0">
              <a:lnSpc>
                <a:spcPct val="100000"/>
              </a:lnSpc>
              <a:spcBef>
                <a:spcPts val="0"/>
              </a:spcBef>
              <a:spcAft>
                <a:spcPts val="0"/>
              </a:spcAft>
              <a:buClrTx/>
              <a:buSzTx/>
              <a:buFontTx/>
              <a:buNone/>
              <a:tabLst/>
              <a:defRPr kumimoji="0" lang="en-US" sz="4800" b="0" i="0" u="none" strike="noStrike" cap="none" spc="0" normalizeH="0" baseline="0" dirty="0">
                <a:ln>
                  <a:noFill/>
                </a:ln>
                <a:solidFill>
                  <a:srgbClr val="235764"/>
                </a:solidFill>
                <a:effectLst/>
                <a:uFillTx/>
                <a:latin typeface="Avenir LT Std 65 Medium"/>
                <a:ea typeface="Avenir LT Std 65 Medium"/>
                <a:cs typeface="Avenir LT Std 65 Medium"/>
                <a:sym typeface="Avenir LT Std 65 Medium"/>
              </a:defRPr>
            </a:lvl1pPr>
          </a:lstStyle>
          <a:p>
            <a:r>
              <a:rPr lang="en-US" dirty="0"/>
              <a:t>Click to edit Master title style</a:t>
            </a:r>
          </a:p>
        </p:txBody>
      </p:sp>
      <p:sp>
        <p:nvSpPr>
          <p:cNvPr id="4" name="Content Placeholder 3"/>
          <p:cNvSpPr>
            <a:spLocks noGrp="1"/>
          </p:cNvSpPr>
          <p:nvPr>
            <p:ph sz="half" idx="2"/>
          </p:nvPr>
        </p:nvSpPr>
        <p:spPr>
          <a:xfrm>
            <a:off x="5305647" y="1562987"/>
            <a:ext cx="6048153" cy="4484942"/>
          </a:xfrm>
        </p:spPr>
        <p:txBody>
          <a:bodyPr>
            <a:normAutofit/>
          </a:bodyPr>
          <a:lstStyle>
            <a:lvl1pPr marL="0" indent="0">
              <a:buClr>
                <a:srgbClr val="FBE565"/>
              </a:buClr>
              <a:buFontTx/>
              <a:buNone/>
              <a:defRPr kumimoji="0" lang="en-US" sz="2000" b="0" i="0" u="none" strike="noStrike" cap="none" spc="0" normalizeH="0" baseline="0" dirty="0" smtClean="0">
                <a:ln>
                  <a:noFill/>
                </a:ln>
                <a:solidFill>
                  <a:srgbClr val="558788"/>
                </a:solidFill>
                <a:effectLst/>
                <a:uFillTx/>
                <a:latin typeface="Avenir LT Std 55 Roman"/>
                <a:ea typeface="Avenir LT Std 55 Roman"/>
                <a:cs typeface="Avenir LT Std 55 Roman"/>
                <a:sym typeface="Helvetica"/>
              </a:defRPr>
            </a:lvl1pPr>
          </a:lstStyle>
          <a:p>
            <a:pPr lvl="0"/>
            <a:r>
              <a:rPr lang="en-US" dirty="0"/>
              <a:t>Edit Master text styles</a:t>
            </a:r>
          </a:p>
        </p:txBody>
      </p:sp>
      <p:pic>
        <p:nvPicPr>
          <p:cNvPr id="9" name="image7.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24405" y="6047928"/>
            <a:ext cx="2038398" cy="558674"/>
          </a:xfrm>
          <a:prstGeom prst="rect">
            <a:avLst/>
          </a:prstGeom>
          <a:ln w="12700">
            <a:miter lim="400000"/>
          </a:ln>
        </p:spPr>
      </p:pic>
    </p:spTree>
    <p:extLst>
      <p:ext uri="{BB962C8B-B14F-4D97-AF65-F5344CB8AC3E}">
        <p14:creationId xmlns:p14="http://schemas.microsoft.com/office/powerpoint/2010/main" val="119708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754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4.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35.png"/><Relationship Id="rId4" Type="http://schemas.openxmlformats.org/officeDocument/2006/relationships/image" Target="../media/image14.png"/><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4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58.png"/><Relationship Id="rId7"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23.xml.rels><?xml version="1.0" encoding="UTF-8" standalone="yes"?>
<Relationships xmlns="http://schemas.openxmlformats.org/package/2006/relationships"><Relationship Id="rId3" Type="http://schemas.openxmlformats.org/officeDocument/2006/relationships/hyperlink" Target="https://myhealth.alberta.ca/myhealthrecord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jpe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2.png"/><Relationship Id="rId4" Type="http://schemas.openxmlformats.org/officeDocument/2006/relationships/hyperlink" Target="https://pxhere.com/de/photo/54757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jpe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4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jpeg" descr="Background pattern&#10;&#10;Description automatically generate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85238"/>
          </a:xfrm>
          <a:prstGeom prst="rect">
            <a:avLst/>
          </a:prstGeom>
          <a:ln w="12700">
            <a:miter lim="400000"/>
          </a:ln>
        </p:spPr>
      </p:pic>
      <p:sp>
        <p:nvSpPr>
          <p:cNvPr id="113" name="Shape 113"/>
          <p:cNvSpPr/>
          <p:nvPr/>
        </p:nvSpPr>
        <p:spPr>
          <a:xfrm>
            <a:off x="1040595" y="5070313"/>
            <a:ext cx="7956000" cy="12776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14" name="Shape 114"/>
          <p:cNvSpPr/>
          <p:nvPr/>
        </p:nvSpPr>
        <p:spPr>
          <a:xfrm>
            <a:off x="1206102" y="2303480"/>
            <a:ext cx="8162433" cy="258531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7200">
                <a:solidFill>
                  <a:srgbClr val="FFFFFF"/>
                </a:solidFill>
                <a:latin typeface="Avenir LT Std 65 Medium"/>
                <a:ea typeface="Avenir LT Std 65 Medium"/>
                <a:cs typeface="Avenir LT Std 65 Medium"/>
                <a:sym typeface="Avenir LT Std 65 Medium"/>
              </a:defRPr>
            </a:pPr>
            <a:r>
              <a:rPr lang="en-US" sz="5400" dirty="0">
                <a:latin typeface="Avenir Next LT Pro Demi" panose="020B0704020202020204" pitchFamily="34" charset="0"/>
              </a:rPr>
              <a:t>Planning Ahead: </a:t>
            </a:r>
          </a:p>
          <a:p>
            <a:pPr>
              <a:defRPr sz="7200">
                <a:solidFill>
                  <a:srgbClr val="FFFFFF"/>
                </a:solidFill>
                <a:latin typeface="Avenir LT Std 65 Medium"/>
                <a:ea typeface="Avenir LT Std 65 Medium"/>
                <a:cs typeface="Avenir LT Std 65 Medium"/>
                <a:sym typeface="Avenir LT Std 65 Medium"/>
              </a:defRPr>
            </a:pPr>
            <a:r>
              <a:rPr lang="en-US" sz="5400" dirty="0">
                <a:latin typeface="Avenir Next LT Pro Demi" panose="020B0704020202020204" pitchFamily="34" charset="0"/>
              </a:rPr>
              <a:t>Personal Directive Workshop</a:t>
            </a:r>
            <a:endParaRPr sz="5400" dirty="0">
              <a:latin typeface="Avenir Next LT Pro Demi" panose="020B0704020202020204" pitchFamily="34" charset="0"/>
            </a:endParaRPr>
          </a:p>
        </p:txBody>
      </p:sp>
      <p:pic>
        <p:nvPicPr>
          <p:cNvPr id="116" name="image1.png" descr="Shape, circle&#10;&#10;Description automatically generate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2661" y="1302501"/>
            <a:ext cx="860388" cy="525035"/>
          </a:xfrm>
          <a:prstGeom prst="rect">
            <a:avLst/>
          </a:prstGeom>
          <a:ln w="12700">
            <a:miter lim="400000"/>
          </a:ln>
        </p:spPr>
      </p:pic>
      <p:pic>
        <p:nvPicPr>
          <p:cNvPr id="117" name="image2.png" descr="Icon&#10;&#10;Description automatically generate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51208" y="3832888"/>
            <a:ext cx="1123443" cy="715428"/>
          </a:xfrm>
          <a:prstGeom prst="rect">
            <a:avLst/>
          </a:prstGeom>
          <a:ln w="12700">
            <a:miter lim="400000"/>
          </a:ln>
        </p:spPr>
      </p:pic>
      <p:pic>
        <p:nvPicPr>
          <p:cNvPr id="118" name="image3.png" descr="Icon&#10;&#10;Description automatically generate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62922" y="1996149"/>
            <a:ext cx="741410" cy="602907"/>
          </a:xfrm>
          <a:prstGeom prst="rect">
            <a:avLst/>
          </a:prstGeom>
          <a:ln w="12700">
            <a:miter lim="400000"/>
          </a:ln>
        </p:spPr>
      </p:pic>
      <p:pic>
        <p:nvPicPr>
          <p:cNvPr id="119" name="image1.png" descr="Shape, circle&#10;&#10;Description automatically generate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426731">
            <a:off x="10101774" y="6013879"/>
            <a:ext cx="860388" cy="525035"/>
          </a:xfrm>
          <a:prstGeom prst="rect">
            <a:avLst/>
          </a:prstGeom>
          <a:ln w="12700">
            <a:miter lim="400000"/>
          </a:ln>
        </p:spPr>
      </p:pic>
      <p:pic>
        <p:nvPicPr>
          <p:cNvPr id="120" name="image4.png" descr="Icon&#10;&#10;Description automatically generated"/>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71017" y="629208"/>
            <a:ext cx="863509" cy="1240160"/>
          </a:xfrm>
          <a:prstGeom prst="rect">
            <a:avLst/>
          </a:prstGeom>
          <a:ln w="12700">
            <a:miter lim="400000"/>
          </a:ln>
        </p:spPr>
      </p:pic>
      <p:pic>
        <p:nvPicPr>
          <p:cNvPr id="121" name="image5.png" descr="Icon&#10;&#10;Description automatically generate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7358418">
            <a:off x="10063178" y="2922826"/>
            <a:ext cx="402769" cy="579558"/>
          </a:xfrm>
          <a:prstGeom prst="rect">
            <a:avLst/>
          </a:prstGeom>
          <a:ln w="12700">
            <a:miter lim="400000"/>
          </a:ln>
        </p:spPr>
      </p:pic>
      <p:pic>
        <p:nvPicPr>
          <p:cNvPr id="122" name="image6.png" descr="A picture containing shape&#10;&#10;Description automatically generated"/>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935961">
            <a:off x="9729909" y="5241861"/>
            <a:ext cx="299500" cy="509463"/>
          </a:xfrm>
          <a:prstGeom prst="rect">
            <a:avLst/>
          </a:prstGeom>
          <a:ln w="12700">
            <a:miter lim="400000"/>
          </a:ln>
        </p:spPr>
      </p:pic>
      <p:sp>
        <p:nvSpPr>
          <p:cNvPr id="2" name="TextBox 1">
            <a:extLst>
              <a:ext uri="{FF2B5EF4-FFF2-40B4-BE49-F238E27FC236}">
                <a16:creationId xmlns:a16="http://schemas.microsoft.com/office/drawing/2014/main" id="{473E408F-E987-AFF7-5034-89281DB2419F}"/>
              </a:ext>
            </a:extLst>
          </p:cNvPr>
          <p:cNvSpPr txBox="1"/>
          <p:nvPr/>
        </p:nvSpPr>
        <p:spPr>
          <a:xfrm>
            <a:off x="1206102" y="5561100"/>
            <a:ext cx="7265205" cy="461665"/>
          </a:xfrm>
          <a:prstGeom prst="rect">
            <a:avLst/>
          </a:prstGeom>
          <a:noFill/>
        </p:spPr>
        <p:txBody>
          <a:bodyPr wrap="square" rtlCol="0">
            <a:spAutoFit/>
          </a:bodyPr>
          <a:lstStyle/>
          <a:p>
            <a:r>
              <a:rPr lang="en-CA" sz="2400" dirty="0">
                <a:solidFill>
                  <a:schemeClr val="bg1"/>
                </a:solidFill>
                <a:latin typeface="Avenir Next LT Pro" panose="020B0504020202020204" pitchFamily="34" charset="0"/>
              </a:rPr>
              <a:t>[</a:t>
            </a:r>
            <a:r>
              <a:rPr lang="en-CA" sz="2400" i="1" dirty="0">
                <a:solidFill>
                  <a:schemeClr val="bg1"/>
                </a:solidFill>
                <a:latin typeface="Avenir Next LT Pro" panose="020B0504020202020204" pitchFamily="34" charset="0"/>
              </a:rPr>
              <a:t>insert date</a:t>
            </a:r>
            <a:r>
              <a:rPr lang="en-CA" sz="2400" dirty="0">
                <a:solidFill>
                  <a:schemeClr val="bg1"/>
                </a:solidFill>
                <a:latin typeface="Avenir Next LT Pro" panose="020B0504020202020204" pitchFamily="34" charset="0"/>
              </a:rPr>
              <a:t>]</a:t>
            </a:r>
          </a:p>
        </p:txBody>
      </p:sp>
      <p:pic>
        <p:nvPicPr>
          <p:cNvPr id="3" name="image9.png">
            <a:extLst>
              <a:ext uri="{FF2B5EF4-FFF2-40B4-BE49-F238E27FC236}">
                <a16:creationId xmlns:a16="http://schemas.microsoft.com/office/drawing/2014/main" id="{7C29AFBF-72EE-C3B6-C395-BE539108DA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7181" y="210449"/>
            <a:ext cx="2522220" cy="69127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AD39A-0D79-617C-D7E6-81307B4E48BF}"/>
            </a:ext>
          </a:extLst>
        </p:cNvPr>
        <p:cNvGrpSpPr/>
        <p:nvPr/>
      </p:nvGrpSpPr>
      <p:grpSpPr>
        <a:xfrm>
          <a:off x="0" y="0"/>
          <a:ext cx="0" cy="0"/>
          <a:chOff x="0" y="0"/>
          <a:chExt cx="0" cy="0"/>
        </a:xfrm>
      </p:grpSpPr>
      <p:sp>
        <p:nvSpPr>
          <p:cNvPr id="155" name="Shape 155">
            <a:extLst>
              <a:ext uri="{FF2B5EF4-FFF2-40B4-BE49-F238E27FC236}">
                <a16:creationId xmlns:a16="http://schemas.microsoft.com/office/drawing/2014/main" id="{481732CC-B50C-BA92-C14F-9ED0194E8150}"/>
              </a:ext>
            </a:extLst>
          </p:cNvPr>
          <p:cNvSpPr/>
          <p:nvPr/>
        </p:nvSpPr>
        <p:spPr>
          <a:xfrm>
            <a:off x="815914" y="1009533"/>
            <a:ext cx="10014181" cy="58477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sz="3200" dirty="0">
                <a:solidFill>
                  <a:schemeClr val="tx2"/>
                </a:solidFill>
                <a:latin typeface="Avenir Next LT Pro Demi" panose="020B0704020202020204" pitchFamily="34" charset="0"/>
              </a:rPr>
              <a:t>What kinds of decisions can your agent(s) make?</a:t>
            </a:r>
            <a:endParaRPr sz="3200" dirty="0">
              <a:solidFill>
                <a:schemeClr val="tx2"/>
              </a:solidFill>
              <a:latin typeface="Avenir Next LT Pro Demi" panose="020B0704020202020204" pitchFamily="34" charset="0"/>
            </a:endParaRPr>
          </a:p>
        </p:txBody>
      </p:sp>
      <p:sp>
        <p:nvSpPr>
          <p:cNvPr id="156" name="Shape 156">
            <a:extLst>
              <a:ext uri="{FF2B5EF4-FFF2-40B4-BE49-F238E27FC236}">
                <a16:creationId xmlns:a16="http://schemas.microsoft.com/office/drawing/2014/main" id="{B865C551-1002-EAEE-C1A4-7ABA27C2AD93}"/>
              </a:ext>
            </a:extLst>
          </p:cNvPr>
          <p:cNvSpPr/>
          <p:nvPr/>
        </p:nvSpPr>
        <p:spPr>
          <a:xfrm>
            <a:off x="815914" y="1963592"/>
            <a:ext cx="10891177" cy="403186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spcAft>
                <a:spcPts val="1200"/>
              </a:spcAft>
            </a:pPr>
            <a:r>
              <a:rPr lang="en-CA" sz="2800" dirty="0">
                <a:solidFill>
                  <a:schemeClr val="tx2"/>
                </a:solidFill>
                <a:latin typeface="Avenir Next LT Pro" panose="020B0504020202020204" pitchFamily="34" charset="0"/>
              </a:rPr>
              <a:t>Any personal decisions that are </a:t>
            </a:r>
            <a:r>
              <a:rPr lang="en-CA" sz="2800" b="1" dirty="0">
                <a:solidFill>
                  <a:schemeClr val="tx2"/>
                </a:solidFill>
                <a:latin typeface="Avenir Next LT Pro" panose="020B0504020202020204" pitchFamily="34" charset="0"/>
              </a:rPr>
              <a:t>not financial</a:t>
            </a:r>
            <a:r>
              <a:rPr lang="en-CA" sz="2800" dirty="0">
                <a:solidFill>
                  <a:schemeClr val="tx2"/>
                </a:solidFill>
                <a:latin typeface="Avenir Next LT Pro" panose="020B0504020202020204" pitchFamily="34" charset="0"/>
              </a:rPr>
              <a:t>, such as:</a:t>
            </a:r>
          </a:p>
          <a:p>
            <a:pPr marL="342900" indent="-342900">
              <a:spcAft>
                <a:spcPts val="1200"/>
              </a:spcAft>
              <a:buFont typeface="Arial" panose="020B0604020202020204" pitchFamily="34" charset="0"/>
              <a:buChar char="•"/>
            </a:pPr>
            <a:r>
              <a:rPr lang="en-CA" sz="2800" dirty="0">
                <a:solidFill>
                  <a:schemeClr val="tx2"/>
                </a:solidFill>
                <a:latin typeface="Avenir Next LT Pro" panose="020B0504020202020204" pitchFamily="34" charset="0"/>
              </a:rPr>
              <a:t>your health care </a:t>
            </a:r>
          </a:p>
          <a:p>
            <a:pPr marL="342900" indent="-342900">
              <a:spcAft>
                <a:spcPts val="1200"/>
              </a:spcAft>
              <a:buFont typeface="Arial" panose="020B0604020202020204" pitchFamily="34" charset="0"/>
              <a:buChar char="•"/>
            </a:pPr>
            <a:r>
              <a:rPr lang="en-CA" sz="2800" dirty="0">
                <a:solidFill>
                  <a:schemeClr val="tx2"/>
                </a:solidFill>
                <a:latin typeface="Avenir Next LT Pro" panose="020B0504020202020204" pitchFamily="34" charset="0"/>
              </a:rPr>
              <a:t>where you will live</a:t>
            </a:r>
          </a:p>
          <a:p>
            <a:pPr marL="342900" indent="-342900">
              <a:spcAft>
                <a:spcPts val="1200"/>
              </a:spcAft>
              <a:buFont typeface="Arial" panose="020B0604020202020204" pitchFamily="34" charset="0"/>
              <a:buChar char="•"/>
            </a:pPr>
            <a:r>
              <a:rPr lang="en-CA" sz="2800" dirty="0">
                <a:solidFill>
                  <a:schemeClr val="tx2"/>
                </a:solidFill>
                <a:latin typeface="Avenir Next LT Pro" panose="020B0504020202020204" pitchFamily="34" charset="0"/>
              </a:rPr>
              <a:t>who can visit you</a:t>
            </a:r>
          </a:p>
          <a:p>
            <a:pPr marL="342900" indent="-342900">
              <a:spcAft>
                <a:spcPts val="1200"/>
              </a:spcAft>
              <a:buFont typeface="Arial" panose="020B0604020202020204" pitchFamily="34" charset="0"/>
              <a:buChar char="•"/>
            </a:pPr>
            <a:r>
              <a:rPr lang="en-CA" sz="2800" dirty="0">
                <a:solidFill>
                  <a:schemeClr val="tx2"/>
                </a:solidFill>
                <a:latin typeface="Avenir Next LT Pro" panose="020B0504020202020204" pitchFamily="34" charset="0"/>
              </a:rPr>
              <a:t>who will care for your children</a:t>
            </a:r>
          </a:p>
          <a:p>
            <a:pPr marL="342900" indent="-342900">
              <a:spcAft>
                <a:spcPts val="1200"/>
              </a:spcAft>
              <a:buFont typeface="Arial" panose="020B0604020202020204" pitchFamily="34" charset="0"/>
              <a:buChar char="•"/>
            </a:pPr>
            <a:r>
              <a:rPr lang="en-CA" sz="2800" dirty="0">
                <a:solidFill>
                  <a:schemeClr val="tx2"/>
                </a:solidFill>
                <a:latin typeface="Avenir Next LT Pro" panose="020B0504020202020204" pitchFamily="34" charset="0"/>
              </a:rPr>
              <a:t>your participation in social, educational &amp; employment activities </a:t>
            </a:r>
          </a:p>
          <a:p>
            <a:pPr marL="342900" indent="-342900">
              <a:spcAft>
                <a:spcPts val="1200"/>
              </a:spcAft>
              <a:buFont typeface="Arial" panose="020B0604020202020204" pitchFamily="34" charset="0"/>
              <a:buChar char="•"/>
            </a:pPr>
            <a:r>
              <a:rPr lang="en-CA" sz="2800" dirty="0">
                <a:solidFill>
                  <a:schemeClr val="tx2"/>
                </a:solidFill>
                <a:latin typeface="Avenir Next LT Pro" panose="020B0504020202020204" pitchFamily="34" charset="0"/>
              </a:rPr>
              <a:t>who can access your personal or medical information.</a:t>
            </a:r>
          </a:p>
        </p:txBody>
      </p:sp>
      <p:sp>
        <p:nvSpPr>
          <p:cNvPr id="4" name="Shape 126">
            <a:extLst>
              <a:ext uri="{FF2B5EF4-FFF2-40B4-BE49-F238E27FC236}">
                <a16:creationId xmlns:a16="http://schemas.microsoft.com/office/drawing/2014/main" id="{2C33E52A-1B74-3F2D-DA21-A0EF9E8AB502}"/>
              </a:ext>
            </a:extLst>
          </p:cNvPr>
          <p:cNvSpPr/>
          <p:nvPr/>
        </p:nvSpPr>
        <p:spPr>
          <a:xfrm>
            <a:off x="815914" y="1620807"/>
            <a:ext cx="9404581" cy="720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Tree>
    <p:extLst>
      <p:ext uri="{BB962C8B-B14F-4D97-AF65-F5344CB8AC3E}">
        <p14:creationId xmlns:p14="http://schemas.microsoft.com/office/powerpoint/2010/main" val="282378230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9671A-DB12-474E-A15E-3F5C3096086F}"/>
            </a:ext>
          </a:extLst>
        </p:cNvPr>
        <p:cNvGrpSpPr/>
        <p:nvPr/>
      </p:nvGrpSpPr>
      <p:grpSpPr>
        <a:xfrm>
          <a:off x="0" y="0"/>
          <a:ext cx="0" cy="0"/>
          <a:chOff x="0" y="0"/>
          <a:chExt cx="0" cy="0"/>
        </a:xfrm>
      </p:grpSpPr>
      <p:sp>
        <p:nvSpPr>
          <p:cNvPr id="169" name="Shape 169">
            <a:extLst>
              <a:ext uri="{FF2B5EF4-FFF2-40B4-BE49-F238E27FC236}">
                <a16:creationId xmlns:a16="http://schemas.microsoft.com/office/drawing/2014/main" id="{30A09BAF-426D-DEFF-0710-149B5E3A559B}"/>
              </a:ext>
            </a:extLst>
          </p:cNvPr>
          <p:cNvSpPr/>
          <p:nvPr/>
        </p:nvSpPr>
        <p:spPr>
          <a:xfrm>
            <a:off x="680186" y="510302"/>
            <a:ext cx="11067314" cy="70788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sz="4000" dirty="0">
                <a:solidFill>
                  <a:schemeClr val="tx2"/>
                </a:solidFill>
                <a:latin typeface="Avenir Next LT Pro Demi" panose="020B0704020202020204" pitchFamily="34" charset="0"/>
              </a:rPr>
              <a:t>Three options for creating a personal directive</a:t>
            </a:r>
            <a:endParaRPr sz="4000" dirty="0">
              <a:solidFill>
                <a:schemeClr val="tx2"/>
              </a:solidFill>
              <a:latin typeface="Avenir Next LT Pro Demi" panose="020B0704020202020204" pitchFamily="34" charset="0"/>
            </a:endParaRPr>
          </a:p>
        </p:txBody>
      </p:sp>
      <p:sp>
        <p:nvSpPr>
          <p:cNvPr id="170" name="Shape 170">
            <a:extLst>
              <a:ext uri="{FF2B5EF4-FFF2-40B4-BE49-F238E27FC236}">
                <a16:creationId xmlns:a16="http://schemas.microsoft.com/office/drawing/2014/main" id="{04BE0000-9B2B-4F42-4C80-FF160591F876}"/>
              </a:ext>
            </a:extLst>
          </p:cNvPr>
          <p:cNvSpPr/>
          <p:nvPr/>
        </p:nvSpPr>
        <p:spPr>
          <a:xfrm>
            <a:off x="1258564" y="1980147"/>
            <a:ext cx="5554359" cy="341631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marL="514350" indent="-514350">
              <a:spcAft>
                <a:spcPts val="1200"/>
              </a:spcAft>
              <a:buFont typeface="+mj-lt"/>
              <a:buAutoNum type="arabicParenR"/>
            </a:pPr>
            <a:r>
              <a:rPr lang="en-CA" sz="2800" dirty="0">
                <a:solidFill>
                  <a:schemeClr val="tx2"/>
                </a:solidFill>
                <a:latin typeface="Avenir Next LT Pro" panose="020B0504020202020204" pitchFamily="34" charset="0"/>
              </a:rPr>
              <a:t>Fill out the Government of Alberta’s Personal Directive form. </a:t>
            </a:r>
          </a:p>
          <a:p>
            <a:pPr marL="514350" indent="-514350">
              <a:spcAft>
                <a:spcPts val="1200"/>
              </a:spcAft>
              <a:buFont typeface="+mj-lt"/>
              <a:buAutoNum type="arabicParenR"/>
            </a:pPr>
            <a:r>
              <a:rPr lang="en-CA" sz="2800" dirty="0">
                <a:solidFill>
                  <a:schemeClr val="tx2"/>
                </a:solidFill>
                <a:latin typeface="Avenir Next LT Pro" panose="020B0504020202020204" pitchFamily="34" charset="0"/>
              </a:rPr>
              <a:t>Use the government form as a guide and write your own personal directive. </a:t>
            </a:r>
          </a:p>
          <a:p>
            <a:pPr marL="514350" indent="-514350">
              <a:spcAft>
                <a:spcPts val="1200"/>
              </a:spcAft>
              <a:buFont typeface="+mj-lt"/>
              <a:buAutoNum type="arabicParenR"/>
            </a:pPr>
            <a:r>
              <a:rPr lang="en-CA" sz="2800" dirty="0">
                <a:solidFill>
                  <a:schemeClr val="tx2"/>
                </a:solidFill>
                <a:latin typeface="Avenir Next LT Pro" panose="020B0504020202020204" pitchFamily="34" charset="0"/>
              </a:rPr>
              <a:t>Meet with a lawyer.</a:t>
            </a:r>
          </a:p>
        </p:txBody>
      </p:sp>
      <p:pic>
        <p:nvPicPr>
          <p:cNvPr id="172" name="image11.jpeg">
            <a:extLst>
              <a:ext uri="{FF2B5EF4-FFF2-40B4-BE49-F238E27FC236}">
                <a16:creationId xmlns:a16="http://schemas.microsoft.com/office/drawing/2014/main" id="{6A6F4DA2-8870-2E4B-261D-AAEE9CADCE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117961"/>
            <a:ext cx="12192000" cy="740042"/>
          </a:xfrm>
          <a:prstGeom prst="rect">
            <a:avLst/>
          </a:prstGeom>
          <a:ln w="12700">
            <a:miter lim="400000"/>
          </a:ln>
        </p:spPr>
      </p:pic>
      <p:pic>
        <p:nvPicPr>
          <p:cNvPr id="173" name="image7.png">
            <a:extLst>
              <a:ext uri="{FF2B5EF4-FFF2-40B4-BE49-F238E27FC236}">
                <a16:creationId xmlns:a16="http://schemas.microsoft.com/office/drawing/2014/main" id="{B1BC9200-6AB0-16B4-B902-9E79353DB7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366" y="6208645"/>
            <a:ext cx="2038396" cy="558674"/>
          </a:xfrm>
          <a:prstGeom prst="rect">
            <a:avLst/>
          </a:prstGeom>
          <a:ln w="12700">
            <a:miter lim="400000"/>
          </a:ln>
        </p:spPr>
      </p:pic>
      <p:pic>
        <p:nvPicPr>
          <p:cNvPr id="5" name="Picture 4">
            <a:extLst>
              <a:ext uri="{FF2B5EF4-FFF2-40B4-BE49-F238E27FC236}">
                <a16:creationId xmlns:a16="http://schemas.microsoft.com/office/drawing/2014/main" id="{947E85EF-EC63-49E4-E1D0-D3E5CCE9E2E8}"/>
              </a:ext>
            </a:extLst>
          </p:cNvPr>
          <p:cNvPicPr>
            <a:picLocks noChangeAspect="1"/>
          </p:cNvPicPr>
          <p:nvPr/>
        </p:nvPicPr>
        <p:blipFill>
          <a:blip r:embed="rId5" cstate="screen">
            <a:extLst>
              <a:ext uri="{28A0092B-C50C-407E-A947-70E740481C1C}">
                <a14:useLocalDpi xmlns:a14="http://schemas.microsoft.com/office/drawing/2010/main"/>
              </a:ext>
            </a:extLst>
          </a:blip>
          <a:srcRect l="15579" r="18984"/>
          <a:stretch>
            <a:fillRect/>
          </a:stretch>
        </p:blipFill>
        <p:spPr>
          <a:xfrm>
            <a:off x="7345146" y="1812094"/>
            <a:ext cx="3376959" cy="3752422"/>
          </a:xfrm>
          <a:prstGeom prst="rect">
            <a:avLst/>
          </a:prstGeom>
        </p:spPr>
      </p:pic>
      <p:sp>
        <p:nvSpPr>
          <p:cNvPr id="6" name="Shape 205">
            <a:extLst>
              <a:ext uri="{FF2B5EF4-FFF2-40B4-BE49-F238E27FC236}">
                <a16:creationId xmlns:a16="http://schemas.microsoft.com/office/drawing/2014/main" id="{86DF419F-17E8-A735-314D-0F687871461A}"/>
              </a:ext>
            </a:extLst>
          </p:cNvPr>
          <p:cNvSpPr/>
          <p:nvPr/>
        </p:nvSpPr>
        <p:spPr>
          <a:xfrm>
            <a:off x="629726" y="1445616"/>
            <a:ext cx="11232000" cy="720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Tree>
    <p:extLst>
      <p:ext uri="{BB962C8B-B14F-4D97-AF65-F5344CB8AC3E}">
        <p14:creationId xmlns:p14="http://schemas.microsoft.com/office/powerpoint/2010/main" val="423286119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704804" y="944943"/>
            <a:ext cx="7116812" cy="116954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7000">
                <a:latin typeface="Avenir LT Std 65 Medium"/>
                <a:ea typeface="Avenir LT Std 65 Medium"/>
                <a:cs typeface="Avenir LT Std 65 Medium"/>
                <a:sym typeface="Avenir LT Std 65 Medium"/>
              </a:defRPr>
            </a:pPr>
            <a:endParaRPr dirty="0"/>
          </a:p>
        </p:txBody>
      </p:sp>
      <p:sp>
        <p:nvSpPr>
          <p:cNvPr id="126" name="Shape 126"/>
          <p:cNvSpPr/>
          <p:nvPr/>
        </p:nvSpPr>
        <p:spPr>
          <a:xfrm>
            <a:off x="694480" y="4837774"/>
            <a:ext cx="6458674"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27" name="image1.png" descr="Shape, circle&#10;&#10;Description automatically generate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426731">
            <a:off x="776934" y="360289"/>
            <a:ext cx="808391" cy="493306"/>
          </a:xfrm>
          <a:prstGeom prst="rect">
            <a:avLst/>
          </a:prstGeom>
          <a:ln w="12700">
            <a:miter lim="400000"/>
          </a:ln>
        </p:spPr>
      </p:pic>
      <p:pic>
        <p:nvPicPr>
          <p:cNvPr id="128" name="image3.png" descr="Icon&#10;&#10;Description automatically generate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927" y="997489"/>
            <a:ext cx="321967" cy="261820"/>
          </a:xfrm>
          <a:prstGeom prst="rect">
            <a:avLst/>
          </a:prstGeom>
          <a:ln w="12700">
            <a:miter lim="400000"/>
          </a:ln>
        </p:spPr>
      </p:pic>
      <p:pic>
        <p:nvPicPr>
          <p:cNvPr id="129" name="image7.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804" y="5960143"/>
            <a:ext cx="2038396" cy="558674"/>
          </a:xfrm>
          <a:prstGeom prst="rect">
            <a:avLst/>
          </a:prstGeom>
          <a:ln w="12700">
            <a:miter lim="400000"/>
          </a:ln>
        </p:spPr>
      </p:pic>
      <p:pic>
        <p:nvPicPr>
          <p:cNvPr id="130" name="image8.png" descr="Shape, circle&#10;&#10;Description automatically generate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92744">
            <a:off x="6150576" y="5909721"/>
            <a:ext cx="650351" cy="382257"/>
          </a:xfrm>
          <a:prstGeom prst="rect">
            <a:avLst/>
          </a:prstGeom>
          <a:ln w="12700">
            <a:miter lim="400000"/>
          </a:ln>
        </p:spPr>
      </p:pic>
      <p:pic>
        <p:nvPicPr>
          <p:cNvPr id="131" name="image2.jpeg" descr="A picture containing diagram&#10;&#10;Description automatically generated"/>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9888" y="-30271"/>
            <a:ext cx="4312112" cy="6888272"/>
          </a:xfrm>
          <a:prstGeom prst="rect">
            <a:avLst/>
          </a:prstGeom>
          <a:ln w="12700">
            <a:miter lim="400000"/>
          </a:ln>
        </p:spPr>
      </p:pic>
      <p:sp>
        <p:nvSpPr>
          <p:cNvPr id="2" name="Shape 114">
            <a:extLst>
              <a:ext uri="{FF2B5EF4-FFF2-40B4-BE49-F238E27FC236}">
                <a16:creationId xmlns:a16="http://schemas.microsoft.com/office/drawing/2014/main" id="{CE8DCD1B-717F-5D38-588E-24DA4C765B35}"/>
              </a:ext>
            </a:extLst>
          </p:cNvPr>
          <p:cNvSpPr/>
          <p:nvPr/>
        </p:nvSpPr>
        <p:spPr>
          <a:xfrm>
            <a:off x="704804" y="1881193"/>
            <a:ext cx="6305708" cy="286231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7200">
                <a:solidFill>
                  <a:srgbClr val="FFFFFF"/>
                </a:solidFill>
                <a:latin typeface="Avenir LT Std 65 Medium"/>
                <a:ea typeface="Avenir LT Std 65 Medium"/>
                <a:cs typeface="Avenir LT Std 65 Medium"/>
                <a:sym typeface="Avenir LT Std 65 Medium"/>
              </a:defRPr>
            </a:pPr>
            <a:endParaRPr sz="6000" dirty="0">
              <a:solidFill>
                <a:schemeClr val="tx2"/>
              </a:solidFill>
              <a:latin typeface="Avenir Next LT Pro Demi" panose="020B0704020202020204" pitchFamily="34" charset="0"/>
            </a:endParaRPr>
          </a:p>
          <a:p>
            <a:pPr>
              <a:defRPr sz="7200">
                <a:solidFill>
                  <a:srgbClr val="FFFFFF"/>
                </a:solidFill>
                <a:latin typeface="Avenir LT Std 65 Medium"/>
                <a:ea typeface="Avenir LT Std 65 Medium"/>
                <a:cs typeface="Avenir LT Std 65 Medium"/>
                <a:sym typeface="Avenir LT Std 65 Medium"/>
              </a:defRPr>
            </a:pPr>
            <a:r>
              <a:rPr lang="en-CA" sz="6000" dirty="0">
                <a:solidFill>
                  <a:schemeClr val="tx2"/>
                </a:solidFill>
                <a:latin typeface="Avenir Next LT Pro Demi" panose="020B0704020202020204" pitchFamily="34" charset="0"/>
              </a:rPr>
              <a:t>Personal directive tips</a:t>
            </a:r>
            <a:endParaRPr sz="6000" dirty="0">
              <a:solidFill>
                <a:schemeClr val="tx2"/>
              </a:solidFill>
              <a:latin typeface="Avenir Next LT Pro Demi" panose="020B0704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773E-F4B0-DBDA-54A1-829E839710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91D0C56-95C3-D052-4CC4-764EDA127AD2}"/>
              </a:ext>
            </a:extLst>
          </p:cNvPr>
          <p:cNvSpPr txBox="1"/>
          <p:nvPr/>
        </p:nvSpPr>
        <p:spPr>
          <a:xfrm>
            <a:off x="1782040" y="1741898"/>
            <a:ext cx="4881650" cy="4031873"/>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CA" sz="2800" dirty="0">
                <a:solidFill>
                  <a:schemeClr val="tx2"/>
                </a:solidFill>
                <a:latin typeface="Avenir Next LT Pro" panose="020B0504020202020204" pitchFamily="34" charset="0"/>
              </a:rPr>
              <a:t>Willing and available?</a:t>
            </a:r>
          </a:p>
          <a:p>
            <a:pPr marL="342900" indent="-342900">
              <a:spcAft>
                <a:spcPts val="1800"/>
              </a:spcAft>
              <a:buFont typeface="Arial" panose="020B0604020202020204" pitchFamily="34" charset="0"/>
              <a:buChar char="•"/>
            </a:pPr>
            <a:r>
              <a:rPr lang="en-CA" sz="2800" dirty="0">
                <a:solidFill>
                  <a:schemeClr val="tx2"/>
                </a:solidFill>
                <a:latin typeface="Avenir Next LT Pro" panose="020B0504020202020204" pitchFamily="34" charset="0"/>
              </a:rPr>
              <a:t>Knows you well and what’s important to you?</a:t>
            </a:r>
          </a:p>
          <a:p>
            <a:pPr marL="342900" indent="-342900">
              <a:spcAft>
                <a:spcPts val="1800"/>
              </a:spcAft>
              <a:buFont typeface="Arial" panose="020B0604020202020204" pitchFamily="34" charset="0"/>
              <a:buChar char="•"/>
            </a:pPr>
            <a:r>
              <a:rPr lang="en-CA" sz="2800" dirty="0">
                <a:solidFill>
                  <a:schemeClr val="tx2"/>
                </a:solidFill>
                <a:latin typeface="Avenir Next LT Pro" panose="020B0504020202020204" pitchFamily="34" charset="0"/>
              </a:rPr>
              <a:t>Comfortable directing others? </a:t>
            </a:r>
          </a:p>
          <a:p>
            <a:pPr marL="342900" indent="-342900">
              <a:spcAft>
                <a:spcPts val="1800"/>
              </a:spcAft>
              <a:buFont typeface="Arial" panose="020B0604020202020204" pitchFamily="34" charset="0"/>
              <a:buChar char="•"/>
            </a:pPr>
            <a:r>
              <a:rPr lang="en-CA" sz="2800" dirty="0">
                <a:solidFill>
                  <a:schemeClr val="tx2"/>
                </a:solidFill>
                <a:latin typeface="Avenir Next LT Pro" panose="020B0504020202020204" pitchFamily="34" charset="0"/>
              </a:rPr>
              <a:t>Emotionally capable?</a:t>
            </a:r>
          </a:p>
          <a:p>
            <a:pPr marL="342900" indent="-342900">
              <a:spcAft>
                <a:spcPts val="1800"/>
              </a:spcAft>
              <a:buFont typeface="Arial" panose="020B0604020202020204" pitchFamily="34" charset="0"/>
              <a:buChar char="•"/>
            </a:pPr>
            <a:r>
              <a:rPr lang="en-CA" sz="2800" dirty="0">
                <a:solidFill>
                  <a:schemeClr val="tx2"/>
                </a:solidFill>
                <a:latin typeface="Avenir Next LT Pro" panose="020B0504020202020204" pitchFamily="34" charset="0"/>
              </a:rPr>
              <a:t>Organized?</a:t>
            </a:r>
          </a:p>
        </p:txBody>
      </p:sp>
      <p:sp>
        <p:nvSpPr>
          <p:cNvPr id="4" name="Shape 126">
            <a:extLst>
              <a:ext uri="{FF2B5EF4-FFF2-40B4-BE49-F238E27FC236}">
                <a16:creationId xmlns:a16="http://schemas.microsoft.com/office/drawing/2014/main" id="{2EDFCA6A-3E92-57F7-3C65-3E400DA218F8}"/>
              </a:ext>
            </a:extLst>
          </p:cNvPr>
          <p:cNvSpPr/>
          <p:nvPr/>
        </p:nvSpPr>
        <p:spPr>
          <a:xfrm>
            <a:off x="1782040" y="1156523"/>
            <a:ext cx="8640000" cy="720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6" name="Shape 169">
            <a:extLst>
              <a:ext uri="{FF2B5EF4-FFF2-40B4-BE49-F238E27FC236}">
                <a16:creationId xmlns:a16="http://schemas.microsoft.com/office/drawing/2014/main" id="{E03CAB37-7E48-1EB6-CDF0-2C3CC56A077A}"/>
              </a:ext>
            </a:extLst>
          </p:cNvPr>
          <p:cNvSpPr/>
          <p:nvPr/>
        </p:nvSpPr>
        <p:spPr>
          <a:xfrm>
            <a:off x="1867406" y="493716"/>
            <a:ext cx="8793194"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sz="3600" dirty="0">
                <a:solidFill>
                  <a:schemeClr val="tx2"/>
                </a:solidFill>
                <a:latin typeface="Avenir Next LT Pro Demi" panose="020B0704020202020204" pitchFamily="34" charset="0"/>
              </a:rPr>
              <a:t>Choose your agent thoughtfully </a:t>
            </a:r>
            <a:endParaRPr sz="3600" dirty="0">
              <a:solidFill>
                <a:schemeClr val="tx2"/>
              </a:solidFill>
              <a:latin typeface="Avenir Next LT Pro Demi" panose="020B0704020202020204" pitchFamily="34" charset="0"/>
            </a:endParaRPr>
          </a:p>
        </p:txBody>
      </p:sp>
      <p:pic>
        <p:nvPicPr>
          <p:cNvPr id="11" name="Picture 10">
            <a:extLst>
              <a:ext uri="{FF2B5EF4-FFF2-40B4-BE49-F238E27FC236}">
                <a16:creationId xmlns:a16="http://schemas.microsoft.com/office/drawing/2014/main" id="{1B32BC8A-2830-AAC7-5DF3-38C43D7351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8911" y="2011930"/>
            <a:ext cx="2053142" cy="1368761"/>
          </a:xfrm>
          <a:prstGeom prst="rect">
            <a:avLst/>
          </a:prstGeom>
        </p:spPr>
      </p:pic>
      <p:pic>
        <p:nvPicPr>
          <p:cNvPr id="7" name="Picture 6">
            <a:extLst>
              <a:ext uri="{FF2B5EF4-FFF2-40B4-BE49-F238E27FC236}">
                <a16:creationId xmlns:a16="http://schemas.microsoft.com/office/drawing/2014/main" id="{37E13531-470F-4E39-51BD-0EC7F869F2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34029" y="3542775"/>
            <a:ext cx="2053143" cy="137067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DBF71AE-397B-9A2F-5056-F005DFF3CC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093292" y="3542775"/>
            <a:ext cx="1368761" cy="2053141"/>
          </a:xfrm>
          <a:prstGeom prst="rect">
            <a:avLst/>
          </a:prstGeom>
        </p:spPr>
      </p:pic>
      <p:pic>
        <p:nvPicPr>
          <p:cNvPr id="9" name="Picture 8">
            <a:extLst>
              <a:ext uri="{FF2B5EF4-FFF2-40B4-BE49-F238E27FC236}">
                <a16:creationId xmlns:a16="http://schemas.microsoft.com/office/drawing/2014/main" id="{2A1331BB-2E3C-574D-E5CC-1F619ECB39B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634029" y="1531629"/>
            <a:ext cx="1364974" cy="1849062"/>
          </a:xfrm>
          <a:prstGeom prst="rect">
            <a:avLst/>
          </a:prstGeom>
        </p:spPr>
      </p:pic>
    </p:spTree>
    <p:extLst>
      <p:ext uri="{BB962C8B-B14F-4D97-AF65-F5344CB8AC3E}">
        <p14:creationId xmlns:p14="http://schemas.microsoft.com/office/powerpoint/2010/main" val="382287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BA407-CAA0-42E0-57C4-76891B1C4A1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FA5306-701A-2FE3-B418-3E941983B7DA}"/>
              </a:ext>
            </a:extLst>
          </p:cNvPr>
          <p:cNvSpPr txBox="1"/>
          <p:nvPr/>
        </p:nvSpPr>
        <p:spPr>
          <a:xfrm>
            <a:off x="6597624" y="2180186"/>
            <a:ext cx="3860826" cy="2677656"/>
          </a:xfrm>
          <a:prstGeom prst="rect">
            <a:avLst/>
          </a:prstGeom>
          <a:noFill/>
        </p:spPr>
        <p:txBody>
          <a:bodyPr wrap="square" rtlCol="0">
            <a:spAutoFit/>
          </a:bodyPr>
          <a:lstStyle/>
          <a:p>
            <a:r>
              <a:rPr lang="en-US" sz="2800" b="1" dirty="0">
                <a:solidFill>
                  <a:schemeClr val="tx2"/>
                </a:solidFill>
                <a:latin typeface="Avenir Next LT Pro" panose="020B0504020202020204" pitchFamily="34" charset="0"/>
              </a:rPr>
              <a:t>Did you know? </a:t>
            </a:r>
            <a:r>
              <a:rPr lang="en-US" sz="2800" dirty="0">
                <a:solidFill>
                  <a:schemeClr val="tx2"/>
                </a:solidFill>
                <a:latin typeface="Avenir Next LT Pro" panose="020B0504020202020204" pitchFamily="34" charset="0"/>
              </a:rPr>
              <a:t>Many people are surprised to find out they’ve been named as an agent in someone’s personal directive. </a:t>
            </a:r>
          </a:p>
        </p:txBody>
      </p:sp>
      <p:sp>
        <p:nvSpPr>
          <p:cNvPr id="7" name="Shape 126">
            <a:extLst>
              <a:ext uri="{FF2B5EF4-FFF2-40B4-BE49-F238E27FC236}">
                <a16:creationId xmlns:a16="http://schemas.microsoft.com/office/drawing/2014/main" id="{9A5866E7-AD45-6F36-F4F8-8B4FEB1705DC}"/>
              </a:ext>
            </a:extLst>
          </p:cNvPr>
          <p:cNvSpPr/>
          <p:nvPr/>
        </p:nvSpPr>
        <p:spPr>
          <a:xfrm flipV="1">
            <a:off x="1737624" y="1154079"/>
            <a:ext cx="9720000" cy="720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8" name="Shape 169">
            <a:extLst>
              <a:ext uri="{FF2B5EF4-FFF2-40B4-BE49-F238E27FC236}">
                <a16:creationId xmlns:a16="http://schemas.microsoft.com/office/drawing/2014/main" id="{606520D2-517C-AC0C-EEB3-4FB0CA161750}"/>
              </a:ext>
            </a:extLst>
          </p:cNvPr>
          <p:cNvSpPr/>
          <p:nvPr/>
        </p:nvSpPr>
        <p:spPr>
          <a:xfrm>
            <a:off x="1737624" y="537829"/>
            <a:ext cx="9730476"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sz="3600" dirty="0">
                <a:latin typeface="Avenir Next LT Pro Demi" panose="020B0704020202020204" pitchFamily="34" charset="0"/>
              </a:rPr>
              <a:t>Let </a:t>
            </a:r>
            <a:r>
              <a:rPr lang="en-US" sz="3600" dirty="0">
                <a:solidFill>
                  <a:schemeClr val="tx2"/>
                </a:solidFill>
                <a:latin typeface="Avenir Next LT Pro Demi" panose="020B0704020202020204" pitchFamily="34" charset="0"/>
              </a:rPr>
              <a:t>your agent(s) know they’ve been named</a:t>
            </a:r>
            <a:endParaRPr sz="3600" dirty="0">
              <a:solidFill>
                <a:schemeClr val="tx2"/>
              </a:solidFill>
              <a:latin typeface="Avenir Next LT Pro Demi" panose="020B0704020202020204" pitchFamily="34" charset="0"/>
            </a:endParaRPr>
          </a:p>
        </p:txBody>
      </p:sp>
      <p:pic>
        <p:nvPicPr>
          <p:cNvPr id="6" name="Picture 5" descr="British Shorthair on orange background">
            <a:extLst>
              <a:ext uri="{FF2B5EF4-FFF2-40B4-BE49-F238E27FC236}">
                <a16:creationId xmlns:a16="http://schemas.microsoft.com/office/drawing/2014/main" id="{4CDCB86A-A309-5DDE-7793-713C19741411}"/>
              </a:ext>
            </a:extLst>
          </p:cNvPr>
          <p:cNvPicPr>
            <a:picLocks noChangeAspect="1"/>
          </p:cNvPicPr>
          <p:nvPr/>
        </p:nvPicPr>
        <p:blipFill>
          <a:blip r:embed="rId3" cstate="print">
            <a:extLst>
              <a:ext uri="{28A0092B-C50C-407E-A947-70E740481C1C}">
                <a14:useLocalDpi xmlns:a14="http://schemas.microsoft.com/office/drawing/2010/main" val="0"/>
              </a:ext>
            </a:extLst>
          </a:blip>
          <a:srcRect r="15964"/>
          <a:stretch>
            <a:fillRect/>
          </a:stretch>
        </p:blipFill>
        <p:spPr>
          <a:xfrm>
            <a:off x="1966224" y="2180186"/>
            <a:ext cx="3743462" cy="2969737"/>
          </a:xfrm>
          <a:prstGeom prst="rect">
            <a:avLst/>
          </a:prstGeom>
        </p:spPr>
      </p:pic>
    </p:spTree>
    <p:extLst>
      <p:ext uri="{BB962C8B-B14F-4D97-AF65-F5344CB8AC3E}">
        <p14:creationId xmlns:p14="http://schemas.microsoft.com/office/powerpoint/2010/main" val="214882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3D336-B73D-57C4-EDDF-23457FAF3ED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0DE895-595E-D229-6ACB-BBF2BF8C1EC5}"/>
              </a:ext>
            </a:extLst>
          </p:cNvPr>
          <p:cNvSpPr txBox="1"/>
          <p:nvPr/>
        </p:nvSpPr>
        <p:spPr>
          <a:xfrm>
            <a:off x="1737624" y="1833628"/>
            <a:ext cx="5431573" cy="3570208"/>
          </a:xfrm>
          <a:prstGeom prst="rect">
            <a:avLst/>
          </a:prstGeom>
          <a:noFill/>
        </p:spPr>
        <p:txBody>
          <a:bodyPr wrap="square" rtlCol="0">
            <a:spAutoFit/>
          </a:bodyPr>
          <a:lstStyle/>
          <a:p>
            <a:pPr>
              <a:spcAft>
                <a:spcPts val="1800"/>
              </a:spcAft>
            </a:pPr>
            <a:r>
              <a:rPr lang="en-CA" sz="2800" dirty="0">
                <a:solidFill>
                  <a:schemeClr val="tx2"/>
                </a:solidFill>
                <a:latin typeface="Avenir Next LT Pro" panose="020B0504020202020204" pitchFamily="34" charset="0"/>
              </a:rPr>
              <a:t>Give your agent(s) a copy of your personal directive. </a:t>
            </a:r>
          </a:p>
          <a:p>
            <a:pPr>
              <a:spcAft>
                <a:spcPts val="1800"/>
              </a:spcAft>
            </a:pPr>
            <a:r>
              <a:rPr lang="en-CA" sz="2800" b="1" dirty="0">
                <a:solidFill>
                  <a:schemeClr val="tx2"/>
                </a:solidFill>
                <a:latin typeface="Avenir Next LT Pro" panose="020B0504020202020204" pitchFamily="34" charset="0"/>
              </a:rPr>
              <a:t>Talk to your agent(s) </a:t>
            </a:r>
            <a:r>
              <a:rPr lang="en-CA" sz="2800" dirty="0">
                <a:solidFill>
                  <a:schemeClr val="tx2"/>
                </a:solidFill>
                <a:latin typeface="Avenir Next LT Pro" panose="020B0504020202020204" pitchFamily="34" charset="0"/>
              </a:rPr>
              <a:t>about your values, wishes and goals</a:t>
            </a:r>
            <a:r>
              <a:rPr lang="en-US" sz="2800" dirty="0">
                <a:solidFill>
                  <a:schemeClr val="tx2"/>
                </a:solidFill>
                <a:latin typeface="Avenir Next LT Pro" panose="020B0504020202020204" pitchFamily="34" charset="0"/>
              </a:rPr>
              <a:t>. </a:t>
            </a:r>
          </a:p>
          <a:p>
            <a:pPr>
              <a:spcAft>
                <a:spcPts val="1800"/>
              </a:spcAft>
            </a:pPr>
            <a:r>
              <a:rPr lang="en-US" sz="2800" dirty="0">
                <a:solidFill>
                  <a:schemeClr val="tx2"/>
                </a:solidFill>
                <a:latin typeface="Avenir Next LT Pro" panose="020B0504020202020204" pitchFamily="34" charset="0"/>
              </a:rPr>
              <a:t>Consider inviting your agent(s) to medical and legal appointments. </a:t>
            </a:r>
          </a:p>
        </p:txBody>
      </p:sp>
      <p:sp>
        <p:nvSpPr>
          <p:cNvPr id="7" name="Shape 126">
            <a:extLst>
              <a:ext uri="{FF2B5EF4-FFF2-40B4-BE49-F238E27FC236}">
                <a16:creationId xmlns:a16="http://schemas.microsoft.com/office/drawing/2014/main" id="{991E8D06-24EB-2EB4-87D4-3D87386250E5}"/>
              </a:ext>
            </a:extLst>
          </p:cNvPr>
          <p:cNvSpPr/>
          <p:nvPr/>
        </p:nvSpPr>
        <p:spPr>
          <a:xfrm flipV="1">
            <a:off x="1737624" y="1204879"/>
            <a:ext cx="9000000" cy="720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8" name="Shape 169">
            <a:extLst>
              <a:ext uri="{FF2B5EF4-FFF2-40B4-BE49-F238E27FC236}">
                <a16:creationId xmlns:a16="http://schemas.microsoft.com/office/drawing/2014/main" id="{39115A82-3EE2-6C98-D28C-2D7664D30CC4}"/>
              </a:ext>
            </a:extLst>
          </p:cNvPr>
          <p:cNvSpPr/>
          <p:nvPr/>
        </p:nvSpPr>
        <p:spPr>
          <a:xfrm>
            <a:off x="1737624" y="507050"/>
            <a:ext cx="9298675"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sz="3600" dirty="0">
                <a:solidFill>
                  <a:schemeClr val="tx2"/>
                </a:solidFill>
                <a:latin typeface="Avenir Next LT Pro Demi" panose="020B0704020202020204" pitchFamily="34" charset="0"/>
              </a:rPr>
              <a:t>Prepare your agent(s) for their role </a:t>
            </a:r>
            <a:endParaRPr sz="3600" dirty="0">
              <a:solidFill>
                <a:schemeClr val="tx2"/>
              </a:solidFill>
              <a:latin typeface="Avenir Next LT Pro Demi" panose="020B0704020202020204" pitchFamily="34" charset="0"/>
            </a:endParaRPr>
          </a:p>
        </p:txBody>
      </p:sp>
      <p:pic>
        <p:nvPicPr>
          <p:cNvPr id="10" name="Picture 9">
            <a:extLst>
              <a:ext uri="{FF2B5EF4-FFF2-40B4-BE49-F238E27FC236}">
                <a16:creationId xmlns:a16="http://schemas.microsoft.com/office/drawing/2014/main" id="{AABBCF19-6FD5-47E1-7903-EB512B678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1487" y="1811416"/>
            <a:ext cx="3196137" cy="4023307"/>
          </a:xfrm>
          <a:prstGeom prst="rect">
            <a:avLst/>
          </a:prstGeom>
          <a:ln>
            <a:solidFill>
              <a:schemeClr val="tx1">
                <a:lumMod val="50000"/>
                <a:lumOff val="50000"/>
              </a:schemeClr>
            </a:solidFill>
          </a:ln>
          <a:effectLst>
            <a:outerShdw blurRad="88900" dist="76200" dir="2700000" algn="tl" rotWithShape="0">
              <a:prstClr val="black">
                <a:alpha val="40000"/>
              </a:prstClr>
            </a:outerShdw>
          </a:effectLst>
        </p:spPr>
      </p:pic>
    </p:spTree>
    <p:extLst>
      <p:ext uri="{BB962C8B-B14F-4D97-AF65-F5344CB8AC3E}">
        <p14:creationId xmlns:p14="http://schemas.microsoft.com/office/powerpoint/2010/main" val="290999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B6EC0-1C2C-1CEC-472C-38D644DE5E3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3F1880-C1E2-CCDA-251F-8D1BB94444C8}"/>
              </a:ext>
            </a:extLst>
          </p:cNvPr>
          <p:cNvSpPr txBox="1"/>
          <p:nvPr/>
        </p:nvSpPr>
        <p:spPr>
          <a:xfrm>
            <a:off x="4073236" y="1946436"/>
            <a:ext cx="6997700" cy="3770263"/>
          </a:xfrm>
          <a:prstGeom prst="rect">
            <a:avLst/>
          </a:prstGeom>
          <a:noFill/>
        </p:spPr>
        <p:txBody>
          <a:bodyPr wrap="square" rtlCol="0">
            <a:spAutoFit/>
          </a:bodyPr>
          <a:lstStyle/>
          <a:p>
            <a:pPr>
              <a:spcAft>
                <a:spcPts val="1800"/>
              </a:spcAft>
            </a:pPr>
            <a:r>
              <a:rPr lang="en-US" sz="2800" dirty="0">
                <a:solidFill>
                  <a:schemeClr val="tx2"/>
                </a:solidFill>
                <a:latin typeface="Avenir Next LT Pro" panose="020B0504020202020204" pitchFamily="34" charset="0"/>
              </a:rPr>
              <a:t>Unless you have a specific diagnosis (where upcoming decisions are foreseeable), </a:t>
            </a:r>
            <a:r>
              <a:rPr lang="en-US" sz="2800" b="1" dirty="0">
                <a:solidFill>
                  <a:schemeClr val="tx2"/>
                </a:solidFill>
                <a:latin typeface="Avenir Next LT Pro" panose="020B0504020202020204" pitchFamily="34" charset="0"/>
              </a:rPr>
              <a:t>focus on your values </a:t>
            </a:r>
            <a:r>
              <a:rPr lang="en-US" sz="2800" dirty="0">
                <a:solidFill>
                  <a:schemeClr val="tx2"/>
                </a:solidFill>
                <a:latin typeface="Avenir Next LT Pro" panose="020B0504020202020204" pitchFamily="34" charset="0"/>
              </a:rPr>
              <a:t>rather</a:t>
            </a:r>
            <a:r>
              <a:rPr lang="en-US" sz="2800" b="1" dirty="0">
                <a:solidFill>
                  <a:schemeClr val="tx2"/>
                </a:solidFill>
                <a:latin typeface="Avenir Next LT Pro" panose="020B0504020202020204" pitchFamily="34" charset="0"/>
              </a:rPr>
              <a:t> </a:t>
            </a:r>
            <a:r>
              <a:rPr lang="en-US" sz="2800" dirty="0">
                <a:solidFill>
                  <a:schemeClr val="tx2"/>
                </a:solidFill>
                <a:latin typeface="Avenir Next LT Pro" panose="020B0504020202020204" pitchFamily="34" charset="0"/>
              </a:rPr>
              <a:t>than specific medical treatments. </a:t>
            </a:r>
          </a:p>
          <a:p>
            <a:pPr>
              <a:spcAft>
                <a:spcPts val="1800"/>
              </a:spcAft>
            </a:pPr>
            <a:r>
              <a:rPr lang="en-CA" sz="2800" dirty="0">
                <a:solidFill>
                  <a:schemeClr val="tx2"/>
                </a:solidFill>
                <a:latin typeface="Avenir Next LT Pro" panose="020B0504020202020204" pitchFamily="34" charset="0"/>
              </a:rPr>
              <a:t>Sharing your values can provide </a:t>
            </a:r>
            <a:r>
              <a:rPr lang="en-CA" sz="2800" b="1" dirty="0">
                <a:solidFill>
                  <a:schemeClr val="tx2"/>
                </a:solidFill>
                <a:latin typeface="Avenir Next LT Pro" panose="020B0504020202020204" pitchFamily="34" charset="0"/>
              </a:rPr>
              <a:t>context</a:t>
            </a:r>
            <a:r>
              <a:rPr lang="en-CA" sz="2800" dirty="0">
                <a:solidFill>
                  <a:schemeClr val="tx2"/>
                </a:solidFill>
                <a:latin typeface="Avenir Next LT Pro" panose="020B0504020202020204" pitchFamily="34" charset="0"/>
              </a:rPr>
              <a:t> for your agent(s) and care providers, to </a:t>
            </a:r>
            <a:r>
              <a:rPr lang="en-CA" sz="2800" b="1" dirty="0">
                <a:solidFill>
                  <a:schemeClr val="tx2"/>
                </a:solidFill>
                <a:latin typeface="Avenir Next LT Pro" panose="020B0504020202020204" pitchFamily="34" charset="0"/>
              </a:rPr>
              <a:t>guide </a:t>
            </a:r>
            <a:r>
              <a:rPr lang="en-CA" sz="2800" dirty="0">
                <a:solidFill>
                  <a:schemeClr val="tx2"/>
                </a:solidFill>
                <a:latin typeface="Avenir Next LT Pro" panose="020B0504020202020204" pitchFamily="34" charset="0"/>
              </a:rPr>
              <a:t>their decision-making in a range of unforeseen situations.</a:t>
            </a:r>
            <a:endParaRPr lang="en-US" sz="2800" dirty="0">
              <a:solidFill>
                <a:schemeClr val="tx2"/>
              </a:solidFill>
              <a:latin typeface="Avenir Next LT Pro" panose="020B0504020202020204" pitchFamily="34" charset="0"/>
            </a:endParaRPr>
          </a:p>
        </p:txBody>
      </p:sp>
      <p:sp>
        <p:nvSpPr>
          <p:cNvPr id="4" name="Shape 126">
            <a:extLst>
              <a:ext uri="{FF2B5EF4-FFF2-40B4-BE49-F238E27FC236}">
                <a16:creationId xmlns:a16="http://schemas.microsoft.com/office/drawing/2014/main" id="{5271E205-DE25-F40F-DEB9-C56A31550CBA}"/>
              </a:ext>
            </a:extLst>
          </p:cNvPr>
          <p:cNvSpPr/>
          <p:nvPr/>
        </p:nvSpPr>
        <p:spPr>
          <a:xfrm>
            <a:off x="1782041" y="1141063"/>
            <a:ext cx="8290213" cy="720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6" name="Shape 169">
            <a:extLst>
              <a:ext uri="{FF2B5EF4-FFF2-40B4-BE49-F238E27FC236}">
                <a16:creationId xmlns:a16="http://schemas.microsoft.com/office/drawing/2014/main" id="{B81FDD3A-52D3-34D2-1810-2F9FC699CEC7}"/>
              </a:ext>
            </a:extLst>
          </p:cNvPr>
          <p:cNvSpPr/>
          <p:nvPr/>
        </p:nvSpPr>
        <p:spPr>
          <a:xfrm>
            <a:off x="1782042" y="418447"/>
            <a:ext cx="8793194"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pPr marL="1616075" indent="-1616075"/>
            <a:r>
              <a:rPr lang="en-CA" sz="3600" dirty="0">
                <a:solidFill>
                  <a:schemeClr val="tx2"/>
                </a:solidFill>
                <a:latin typeface="Avenir Next LT Pro Demi" panose="020B0704020202020204" pitchFamily="34" charset="0"/>
              </a:rPr>
              <a:t>Focus on your values </a:t>
            </a:r>
            <a:endParaRPr sz="3600" dirty="0">
              <a:solidFill>
                <a:schemeClr val="tx2"/>
              </a:solidFill>
              <a:latin typeface="Avenir Next LT Pro Demi" panose="020B0704020202020204" pitchFamily="34" charset="0"/>
            </a:endParaRPr>
          </a:p>
        </p:txBody>
      </p:sp>
      <p:pic>
        <p:nvPicPr>
          <p:cNvPr id="20" name="Picture 19" descr="Close-up of compass on wood">
            <a:extLst>
              <a:ext uri="{FF2B5EF4-FFF2-40B4-BE49-F238E27FC236}">
                <a16:creationId xmlns:a16="http://schemas.microsoft.com/office/drawing/2014/main" id="{D59AF3AA-5CA6-D473-6FF9-5062468F6017}"/>
              </a:ext>
            </a:extLst>
          </p:cNvPr>
          <p:cNvPicPr>
            <a:picLocks noChangeAspect="1"/>
          </p:cNvPicPr>
          <p:nvPr/>
        </p:nvPicPr>
        <p:blipFill>
          <a:blip r:embed="rId3" cstate="print">
            <a:extLst>
              <a:ext uri="{28A0092B-C50C-407E-A947-70E740481C1C}">
                <a14:useLocalDpi xmlns:a14="http://schemas.microsoft.com/office/drawing/2010/main" val="0"/>
              </a:ext>
            </a:extLst>
          </a:blip>
          <a:srcRect l="36842" r="7143"/>
          <a:stretch>
            <a:fillRect/>
          </a:stretch>
        </p:blipFill>
        <p:spPr>
          <a:xfrm>
            <a:off x="407181" y="1812994"/>
            <a:ext cx="3288519" cy="3913852"/>
          </a:xfrm>
          <a:prstGeom prst="rect">
            <a:avLst/>
          </a:prstGeom>
          <a:effectLst>
            <a:softEdge rad="317500"/>
          </a:effectLst>
        </p:spPr>
      </p:pic>
    </p:spTree>
    <p:extLst>
      <p:ext uri="{BB962C8B-B14F-4D97-AF65-F5344CB8AC3E}">
        <p14:creationId xmlns:p14="http://schemas.microsoft.com/office/powerpoint/2010/main" val="137020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12487-68E4-0C26-74F1-03A98262F3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59044CB-42BE-34AE-DA71-E3B327B6CA7A}"/>
              </a:ext>
            </a:extLst>
          </p:cNvPr>
          <p:cNvSpPr txBox="1"/>
          <p:nvPr/>
        </p:nvSpPr>
        <p:spPr>
          <a:xfrm>
            <a:off x="1172440" y="1859340"/>
            <a:ext cx="9972637" cy="1938992"/>
          </a:xfrm>
          <a:prstGeom prst="rect">
            <a:avLst/>
          </a:prstGeom>
          <a:noFill/>
        </p:spPr>
        <p:txBody>
          <a:bodyPr wrap="square" rtlCol="0">
            <a:spAutoFit/>
          </a:bodyPr>
          <a:lstStyle/>
          <a:p>
            <a:r>
              <a:rPr lang="en-CA" sz="2400" dirty="0">
                <a:solidFill>
                  <a:schemeClr val="tx2"/>
                </a:solidFill>
                <a:latin typeface="Avenir Next LT Pro" panose="020B0504020202020204" pitchFamily="34" charset="0"/>
              </a:rPr>
              <a:t>Talk to your doctor or healthcare provider(s) to understand your health. </a:t>
            </a:r>
          </a:p>
          <a:p>
            <a:endParaRPr lang="en-CA" sz="2400" dirty="0">
              <a:solidFill>
                <a:schemeClr val="tx2"/>
              </a:solidFill>
              <a:latin typeface="Avenir Next LT Pro" panose="020B0504020202020204" pitchFamily="34" charset="0"/>
            </a:endParaRPr>
          </a:p>
          <a:p>
            <a:endParaRPr lang="en-US" sz="2400" i="1" dirty="0">
              <a:solidFill>
                <a:schemeClr val="tx2"/>
              </a:solidFill>
              <a:latin typeface="Avenir Next LT Pro" panose="020B0504020202020204" pitchFamily="34" charset="0"/>
            </a:endParaRPr>
          </a:p>
          <a:p>
            <a:endParaRPr lang="en-CA" sz="2400" dirty="0">
              <a:solidFill>
                <a:schemeClr val="tx2"/>
              </a:solidFill>
              <a:latin typeface="Avenir Next LT Pro" panose="020B0504020202020204" pitchFamily="34" charset="0"/>
            </a:endParaRPr>
          </a:p>
        </p:txBody>
      </p:sp>
      <p:sp>
        <p:nvSpPr>
          <p:cNvPr id="4" name="Shape 126">
            <a:extLst>
              <a:ext uri="{FF2B5EF4-FFF2-40B4-BE49-F238E27FC236}">
                <a16:creationId xmlns:a16="http://schemas.microsoft.com/office/drawing/2014/main" id="{6A42131A-7C6A-59AE-7ED6-598A945DAB14}"/>
              </a:ext>
            </a:extLst>
          </p:cNvPr>
          <p:cNvSpPr/>
          <p:nvPr/>
        </p:nvSpPr>
        <p:spPr>
          <a:xfrm>
            <a:off x="1782041" y="1225283"/>
            <a:ext cx="9756000" cy="720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6" name="Shape 169">
            <a:extLst>
              <a:ext uri="{FF2B5EF4-FFF2-40B4-BE49-F238E27FC236}">
                <a16:creationId xmlns:a16="http://schemas.microsoft.com/office/drawing/2014/main" id="{3AFBFF00-9AC7-3586-FD17-CFFAB3D1DB83}"/>
              </a:ext>
            </a:extLst>
          </p:cNvPr>
          <p:cNvSpPr/>
          <p:nvPr/>
        </p:nvSpPr>
        <p:spPr>
          <a:xfrm>
            <a:off x="1782041" y="499480"/>
            <a:ext cx="9972636"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pPr marL="1431925" indent="-1431925"/>
            <a:r>
              <a:rPr lang="en-CA" sz="3600" dirty="0">
                <a:solidFill>
                  <a:schemeClr val="tx2"/>
                </a:solidFill>
                <a:latin typeface="Avenir Next LT Pro Demi" panose="020B0704020202020204" pitchFamily="34" charset="0"/>
              </a:rPr>
              <a:t>Talk to your doctor or healthcare provider(s)</a:t>
            </a:r>
            <a:endParaRPr sz="3600" dirty="0">
              <a:solidFill>
                <a:schemeClr val="tx2"/>
              </a:solidFill>
              <a:latin typeface="Avenir Next LT Pro Demi" panose="020B0704020202020204" pitchFamily="34" charset="0"/>
            </a:endParaRPr>
          </a:p>
        </p:txBody>
      </p:sp>
      <p:sp>
        <p:nvSpPr>
          <p:cNvPr id="3" name="Speech Bubble: Oval 2">
            <a:extLst>
              <a:ext uri="{FF2B5EF4-FFF2-40B4-BE49-F238E27FC236}">
                <a16:creationId xmlns:a16="http://schemas.microsoft.com/office/drawing/2014/main" id="{EB948DC6-31D9-7827-65F8-EFC65482B78D}"/>
              </a:ext>
            </a:extLst>
          </p:cNvPr>
          <p:cNvSpPr/>
          <p:nvPr/>
        </p:nvSpPr>
        <p:spPr>
          <a:xfrm>
            <a:off x="2103406" y="2626130"/>
            <a:ext cx="4313583" cy="2557669"/>
          </a:xfrm>
          <a:prstGeom prst="wedgeEllipseCallout">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4C5A"/>
                </a:solidFill>
                <a:latin typeface="Avenir Next LT Pro" panose="020B0504020202020204" pitchFamily="34" charset="0"/>
              </a:rPr>
              <a:t>"</a:t>
            </a:r>
            <a:r>
              <a:rPr lang="en-US" sz="2000" i="1" dirty="0">
                <a:solidFill>
                  <a:srgbClr val="244C5A"/>
                </a:solidFill>
                <a:latin typeface="Avenir Next LT Pro" panose="020B0504020202020204" pitchFamily="34" charset="0"/>
              </a:rPr>
              <a:t>What are my medical issues and diagnoses? How might my illness impact my quality of life moving forward?“</a:t>
            </a:r>
          </a:p>
        </p:txBody>
      </p:sp>
      <p:sp>
        <p:nvSpPr>
          <p:cNvPr id="5" name="Speech Bubble: Oval 4">
            <a:extLst>
              <a:ext uri="{FF2B5EF4-FFF2-40B4-BE49-F238E27FC236}">
                <a16:creationId xmlns:a16="http://schemas.microsoft.com/office/drawing/2014/main" id="{0DEFA513-0E71-033E-819A-2E8EC452F925}"/>
              </a:ext>
            </a:extLst>
          </p:cNvPr>
          <p:cNvSpPr/>
          <p:nvPr/>
        </p:nvSpPr>
        <p:spPr>
          <a:xfrm>
            <a:off x="6634856" y="3429000"/>
            <a:ext cx="3787185" cy="2557669"/>
          </a:xfrm>
          <a:prstGeom prst="wedgeEllipseCallout">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244C5A"/>
                </a:solidFill>
                <a:latin typeface="Avenir Next LT Pro" panose="020B0504020202020204" pitchFamily="34" charset="0"/>
              </a:rPr>
              <a:t>“Given my diagnosis, what treatment decisions might I need to make in the near future?“</a:t>
            </a:r>
          </a:p>
        </p:txBody>
      </p:sp>
    </p:spTree>
    <p:extLst>
      <p:ext uri="{BB962C8B-B14F-4D97-AF65-F5344CB8AC3E}">
        <p14:creationId xmlns:p14="http://schemas.microsoft.com/office/powerpoint/2010/main" val="62495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6AA9D-E4F3-A5B2-EB3F-B00352D8F620}"/>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231F0B4A-8059-E85E-A9FE-57F033BD08CB}"/>
              </a:ext>
            </a:extLst>
          </p:cNvPr>
          <p:cNvSpPr/>
          <p:nvPr/>
        </p:nvSpPr>
        <p:spPr>
          <a:xfrm>
            <a:off x="704804" y="944943"/>
            <a:ext cx="7116812" cy="116954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7000">
                <a:latin typeface="Avenir LT Std 65 Medium"/>
                <a:ea typeface="Avenir LT Std 65 Medium"/>
                <a:cs typeface="Avenir LT Std 65 Medium"/>
                <a:sym typeface="Avenir LT Std 65 Medium"/>
              </a:defRPr>
            </a:pPr>
            <a:endParaRPr dirty="0"/>
          </a:p>
        </p:txBody>
      </p:sp>
      <p:sp>
        <p:nvSpPr>
          <p:cNvPr id="126" name="Shape 126">
            <a:extLst>
              <a:ext uri="{FF2B5EF4-FFF2-40B4-BE49-F238E27FC236}">
                <a16:creationId xmlns:a16="http://schemas.microsoft.com/office/drawing/2014/main" id="{68BF4866-77C4-6C9B-3B29-5F16D56B0E9F}"/>
              </a:ext>
            </a:extLst>
          </p:cNvPr>
          <p:cNvSpPr/>
          <p:nvPr/>
        </p:nvSpPr>
        <p:spPr>
          <a:xfrm>
            <a:off x="694480" y="4837774"/>
            <a:ext cx="6458674"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27" name="image1.png" descr="Shape, circle&#10;&#10;Description automatically generated">
            <a:extLst>
              <a:ext uri="{FF2B5EF4-FFF2-40B4-BE49-F238E27FC236}">
                <a16:creationId xmlns:a16="http://schemas.microsoft.com/office/drawing/2014/main" id="{69605374-5C97-3C70-0988-65084C5863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426731">
            <a:off x="776934" y="360289"/>
            <a:ext cx="808391" cy="493306"/>
          </a:xfrm>
          <a:prstGeom prst="rect">
            <a:avLst/>
          </a:prstGeom>
          <a:ln w="12700">
            <a:miter lim="400000"/>
          </a:ln>
        </p:spPr>
      </p:pic>
      <p:pic>
        <p:nvPicPr>
          <p:cNvPr id="128" name="image3.png" descr="Icon&#10;&#10;Description automatically generated">
            <a:extLst>
              <a:ext uri="{FF2B5EF4-FFF2-40B4-BE49-F238E27FC236}">
                <a16:creationId xmlns:a16="http://schemas.microsoft.com/office/drawing/2014/main" id="{6368DF20-3651-9866-56A2-3EEACE14F1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927" y="997489"/>
            <a:ext cx="321967" cy="261820"/>
          </a:xfrm>
          <a:prstGeom prst="rect">
            <a:avLst/>
          </a:prstGeom>
          <a:ln w="12700">
            <a:miter lim="400000"/>
          </a:ln>
        </p:spPr>
      </p:pic>
      <p:pic>
        <p:nvPicPr>
          <p:cNvPr id="129" name="image7.png">
            <a:extLst>
              <a:ext uri="{FF2B5EF4-FFF2-40B4-BE49-F238E27FC236}">
                <a16:creationId xmlns:a16="http://schemas.microsoft.com/office/drawing/2014/main" id="{E3D18F38-71BD-3C94-F697-C5B5982B62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804" y="5960143"/>
            <a:ext cx="2038396" cy="558674"/>
          </a:xfrm>
          <a:prstGeom prst="rect">
            <a:avLst/>
          </a:prstGeom>
          <a:ln w="12700">
            <a:miter lim="400000"/>
          </a:ln>
        </p:spPr>
      </p:pic>
      <p:pic>
        <p:nvPicPr>
          <p:cNvPr id="130" name="image8.png" descr="Shape, circle&#10;&#10;Description automatically generated">
            <a:extLst>
              <a:ext uri="{FF2B5EF4-FFF2-40B4-BE49-F238E27FC236}">
                <a16:creationId xmlns:a16="http://schemas.microsoft.com/office/drawing/2014/main" id="{56DF61B1-9B0A-9196-702E-C077A148F0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92744">
            <a:off x="6150576" y="5909721"/>
            <a:ext cx="650351" cy="382257"/>
          </a:xfrm>
          <a:prstGeom prst="rect">
            <a:avLst/>
          </a:prstGeom>
          <a:ln w="12700">
            <a:miter lim="400000"/>
          </a:ln>
        </p:spPr>
      </p:pic>
      <p:pic>
        <p:nvPicPr>
          <p:cNvPr id="131" name="image2.jpeg" descr="A picture containing diagram&#10;&#10;Description automatically generated">
            <a:extLst>
              <a:ext uri="{FF2B5EF4-FFF2-40B4-BE49-F238E27FC236}">
                <a16:creationId xmlns:a16="http://schemas.microsoft.com/office/drawing/2014/main" id="{51EE1CD4-F2B2-5EB8-DC88-FCC3C06474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9888" y="-30271"/>
            <a:ext cx="4312112" cy="6888272"/>
          </a:xfrm>
          <a:prstGeom prst="rect">
            <a:avLst/>
          </a:prstGeom>
          <a:ln w="12700">
            <a:miter lim="400000"/>
          </a:ln>
        </p:spPr>
      </p:pic>
      <p:sp>
        <p:nvSpPr>
          <p:cNvPr id="2" name="Shape 114">
            <a:extLst>
              <a:ext uri="{FF2B5EF4-FFF2-40B4-BE49-F238E27FC236}">
                <a16:creationId xmlns:a16="http://schemas.microsoft.com/office/drawing/2014/main" id="{26E489BC-C18C-FDF7-8217-7C39A2D0F6DF}"/>
              </a:ext>
            </a:extLst>
          </p:cNvPr>
          <p:cNvSpPr/>
          <p:nvPr/>
        </p:nvSpPr>
        <p:spPr>
          <a:xfrm>
            <a:off x="694480" y="1748488"/>
            <a:ext cx="4849625" cy="286231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7200">
                <a:solidFill>
                  <a:srgbClr val="FFFFFF"/>
                </a:solidFill>
                <a:latin typeface="Avenir LT Std 65 Medium"/>
                <a:ea typeface="Avenir LT Std 65 Medium"/>
                <a:cs typeface="Avenir LT Std 65 Medium"/>
                <a:sym typeface="Avenir LT Std 65 Medium"/>
              </a:defRPr>
            </a:pPr>
            <a:endParaRPr sz="6000" dirty="0">
              <a:solidFill>
                <a:schemeClr val="tx2"/>
              </a:solidFill>
              <a:latin typeface="Avenir Next LT Pro Demi" panose="020B0704020202020204" pitchFamily="34" charset="0"/>
            </a:endParaRPr>
          </a:p>
          <a:p>
            <a:pPr>
              <a:defRPr sz="7200">
                <a:solidFill>
                  <a:srgbClr val="FFFFFF"/>
                </a:solidFill>
                <a:latin typeface="Avenir LT Std 65 Medium"/>
                <a:ea typeface="Avenir LT Std 65 Medium"/>
                <a:cs typeface="Avenir LT Std 65 Medium"/>
                <a:sym typeface="Avenir LT Std 65 Medium"/>
              </a:defRPr>
            </a:pPr>
            <a:r>
              <a:rPr lang="en-CA" sz="6000" dirty="0">
                <a:solidFill>
                  <a:schemeClr val="tx2"/>
                </a:solidFill>
                <a:latin typeface="Avenir Next LT Pro Demi" panose="020B0704020202020204" pitchFamily="34" charset="0"/>
              </a:rPr>
              <a:t>Hands-on activities</a:t>
            </a:r>
            <a:endParaRPr sz="6000" dirty="0">
              <a:solidFill>
                <a:schemeClr val="tx2"/>
              </a:solidFill>
              <a:latin typeface="Avenir Next LT Pro Demi" panose="020B0704020202020204" pitchFamily="34" charset="0"/>
            </a:endParaRPr>
          </a:p>
        </p:txBody>
      </p:sp>
    </p:spTree>
    <p:extLst>
      <p:ext uri="{BB962C8B-B14F-4D97-AF65-F5344CB8AC3E}">
        <p14:creationId xmlns:p14="http://schemas.microsoft.com/office/powerpoint/2010/main" val="220992336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5F8C3-6A05-E370-4954-2D89DDF65A09}"/>
            </a:ext>
          </a:extLst>
        </p:cNvPr>
        <p:cNvGrpSpPr/>
        <p:nvPr/>
      </p:nvGrpSpPr>
      <p:grpSpPr>
        <a:xfrm>
          <a:off x="0" y="0"/>
          <a:ext cx="0" cy="0"/>
          <a:chOff x="0" y="0"/>
          <a:chExt cx="0" cy="0"/>
        </a:xfrm>
      </p:grpSpPr>
      <p:sp>
        <p:nvSpPr>
          <p:cNvPr id="169" name="Shape 169">
            <a:extLst>
              <a:ext uri="{FF2B5EF4-FFF2-40B4-BE49-F238E27FC236}">
                <a16:creationId xmlns:a16="http://schemas.microsoft.com/office/drawing/2014/main" id="{D995FFA0-BD0B-C51C-13E5-C0A669D63244}"/>
              </a:ext>
            </a:extLst>
          </p:cNvPr>
          <p:cNvSpPr/>
          <p:nvPr/>
        </p:nvSpPr>
        <p:spPr>
          <a:xfrm>
            <a:off x="772479" y="121760"/>
            <a:ext cx="9788078" cy="120032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CA" sz="3600" dirty="0">
                <a:latin typeface="Avenir Next LT Pro Demi" panose="020B0704020202020204" pitchFamily="34" charset="0"/>
              </a:rPr>
              <a:t>Activity 1: Identifying and sharing your values and preferences for care </a:t>
            </a:r>
          </a:p>
        </p:txBody>
      </p:sp>
      <p:sp>
        <p:nvSpPr>
          <p:cNvPr id="170" name="Shape 170">
            <a:extLst>
              <a:ext uri="{FF2B5EF4-FFF2-40B4-BE49-F238E27FC236}">
                <a16:creationId xmlns:a16="http://schemas.microsoft.com/office/drawing/2014/main" id="{3607DBA1-67F4-2204-8B13-CFD4C955FDFE}"/>
              </a:ext>
            </a:extLst>
          </p:cNvPr>
          <p:cNvSpPr/>
          <p:nvPr/>
        </p:nvSpPr>
        <p:spPr>
          <a:xfrm>
            <a:off x="616687" y="1494643"/>
            <a:ext cx="11128094"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a:spcAft>
                <a:spcPts val="2400"/>
              </a:spcAft>
            </a:pPr>
            <a:endParaRPr lang="en-CA" sz="2400" dirty="0">
              <a:solidFill>
                <a:srgbClr val="235764"/>
              </a:solidFill>
              <a:latin typeface="Avenir Next LT Pro" panose="020B0504020202020204" pitchFamily="34" charset="0"/>
            </a:endParaRPr>
          </a:p>
        </p:txBody>
      </p:sp>
      <p:sp>
        <p:nvSpPr>
          <p:cNvPr id="171" name="Shape 171">
            <a:extLst>
              <a:ext uri="{FF2B5EF4-FFF2-40B4-BE49-F238E27FC236}">
                <a16:creationId xmlns:a16="http://schemas.microsoft.com/office/drawing/2014/main" id="{62D6EA12-620A-E315-4981-5DF9DC9C9B00}"/>
              </a:ext>
            </a:extLst>
          </p:cNvPr>
          <p:cNvSpPr/>
          <p:nvPr/>
        </p:nvSpPr>
        <p:spPr>
          <a:xfrm flipV="1">
            <a:off x="619521" y="1322085"/>
            <a:ext cx="10800000" cy="468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72" name="image11.jpeg">
            <a:extLst>
              <a:ext uri="{FF2B5EF4-FFF2-40B4-BE49-F238E27FC236}">
                <a16:creationId xmlns:a16="http://schemas.microsoft.com/office/drawing/2014/main" id="{53D5F4E5-1F58-A94A-C5D2-98E3BB0828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117961"/>
            <a:ext cx="12192000" cy="740042"/>
          </a:xfrm>
          <a:prstGeom prst="rect">
            <a:avLst/>
          </a:prstGeom>
          <a:ln w="12700">
            <a:miter lim="400000"/>
          </a:ln>
        </p:spPr>
      </p:pic>
      <p:pic>
        <p:nvPicPr>
          <p:cNvPr id="173" name="image7.png">
            <a:extLst>
              <a:ext uri="{FF2B5EF4-FFF2-40B4-BE49-F238E27FC236}">
                <a16:creationId xmlns:a16="http://schemas.microsoft.com/office/drawing/2014/main" id="{E3C0F1E9-BE45-B8D1-5753-9157EC8102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266" y="6206537"/>
            <a:ext cx="2038396" cy="558674"/>
          </a:xfrm>
          <a:prstGeom prst="rect">
            <a:avLst/>
          </a:prstGeom>
          <a:ln w="12700">
            <a:miter lim="400000"/>
          </a:ln>
        </p:spPr>
      </p:pic>
      <p:pic>
        <p:nvPicPr>
          <p:cNvPr id="11" name="Picture 10" descr="A close-up of a book cover&#10;&#10;Description automatically generated with low confidence">
            <a:extLst>
              <a:ext uri="{FF2B5EF4-FFF2-40B4-BE49-F238E27FC236}">
                <a16:creationId xmlns:a16="http://schemas.microsoft.com/office/drawing/2014/main" id="{BBE2EEDA-8F35-EB07-02FC-B0A2FAE5B2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5085" y="1845932"/>
            <a:ext cx="2589682" cy="4027318"/>
          </a:xfrm>
          <a:prstGeom prst="rect">
            <a:avLst/>
          </a:prstGeom>
          <a:ln>
            <a:solidFill>
              <a:srgbClr val="235764"/>
            </a:solidFill>
          </a:ln>
        </p:spPr>
      </p:pic>
      <p:pic>
        <p:nvPicPr>
          <p:cNvPr id="26" name="Picture 25">
            <a:extLst>
              <a:ext uri="{FF2B5EF4-FFF2-40B4-BE49-F238E27FC236}">
                <a16:creationId xmlns:a16="http://schemas.microsoft.com/office/drawing/2014/main" id="{83BCA4B9-297F-AD31-3B8B-E9946748D89B}"/>
              </a:ext>
            </a:extLst>
          </p:cNvPr>
          <p:cNvPicPr>
            <a:picLocks noChangeAspect="1"/>
          </p:cNvPicPr>
          <p:nvPr/>
        </p:nvPicPr>
        <p:blipFill>
          <a:blip r:embed="rId6"/>
          <a:stretch>
            <a:fillRect/>
          </a:stretch>
        </p:blipFill>
        <p:spPr>
          <a:xfrm>
            <a:off x="7115270" y="1731569"/>
            <a:ext cx="3261786" cy="4284747"/>
          </a:xfrm>
          <a:prstGeom prst="rect">
            <a:avLst/>
          </a:prstGeom>
        </p:spPr>
      </p:pic>
      <p:sp>
        <p:nvSpPr>
          <p:cNvPr id="3" name="TextBox 2">
            <a:extLst>
              <a:ext uri="{FF2B5EF4-FFF2-40B4-BE49-F238E27FC236}">
                <a16:creationId xmlns:a16="http://schemas.microsoft.com/office/drawing/2014/main" id="{1DE1BF46-FB28-6514-A5E5-0BCE081CAF6B}"/>
              </a:ext>
            </a:extLst>
          </p:cNvPr>
          <p:cNvSpPr txBox="1"/>
          <p:nvPr/>
        </p:nvSpPr>
        <p:spPr>
          <a:xfrm>
            <a:off x="616687" y="1956304"/>
            <a:ext cx="2867895" cy="2677656"/>
          </a:xfrm>
          <a:prstGeom prst="rect">
            <a:avLst/>
          </a:prstGeom>
          <a:noFill/>
        </p:spPr>
        <p:txBody>
          <a:bodyPr wrap="square">
            <a:spAutoFit/>
          </a:bodyPr>
          <a:lstStyle/>
          <a:p>
            <a:r>
              <a:rPr lang="en-CA" sz="2800" dirty="0">
                <a:solidFill>
                  <a:srgbClr val="235764"/>
                </a:solidFill>
                <a:latin typeface="Avenir Next LT Pro" panose="020B0504020202020204" pitchFamily="34" charset="0"/>
              </a:rPr>
              <a:t>Resources for identifying “</a:t>
            </a:r>
            <a:r>
              <a:rPr lang="en-CA" sz="2800" b="1" dirty="0">
                <a:solidFill>
                  <a:srgbClr val="235764"/>
                </a:solidFill>
                <a:latin typeface="Avenir Next LT Pro" panose="020B0504020202020204" pitchFamily="34" charset="0"/>
              </a:rPr>
              <a:t>What matters most?</a:t>
            </a:r>
            <a:r>
              <a:rPr lang="en-CA" sz="2800" dirty="0">
                <a:solidFill>
                  <a:srgbClr val="235764"/>
                </a:solidFill>
                <a:latin typeface="Avenir Next LT Pro" panose="020B0504020202020204" pitchFamily="34" charset="0"/>
              </a:rPr>
              <a:t>” </a:t>
            </a:r>
          </a:p>
          <a:p>
            <a:endParaRPr lang="en-CA" sz="2800" dirty="0">
              <a:solidFill>
                <a:srgbClr val="235764"/>
              </a:solidFill>
              <a:latin typeface="Avenir Next LT Pro" panose="020B0504020202020204" pitchFamily="34" charset="0"/>
            </a:endParaRPr>
          </a:p>
          <a:p>
            <a:endParaRPr lang="en-CA" sz="2800" dirty="0">
              <a:solidFill>
                <a:srgbClr val="235764"/>
              </a:solidFill>
              <a:latin typeface="Avenir Next LT Pro" panose="020B0504020202020204" pitchFamily="34" charset="0"/>
            </a:endParaRPr>
          </a:p>
        </p:txBody>
      </p:sp>
    </p:spTree>
    <p:extLst>
      <p:ext uri="{BB962C8B-B14F-4D97-AF65-F5344CB8AC3E}">
        <p14:creationId xmlns:p14="http://schemas.microsoft.com/office/powerpoint/2010/main" val="165863872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C0D56C-1BFC-E50E-1160-7F143A652E06}"/>
              </a:ext>
            </a:extLst>
          </p:cNvPr>
          <p:cNvSpPr txBox="1">
            <a:spLocks/>
          </p:cNvSpPr>
          <p:nvPr/>
        </p:nvSpPr>
        <p:spPr>
          <a:xfrm>
            <a:off x="635939" y="5241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235764"/>
                </a:solidFill>
                <a:latin typeface="Avenir Next LT Pro Demi" panose="020B0704020202020204" pitchFamily="34" charset="0"/>
                <a:cs typeface="Arial" panose="020B0604020202020204" pitchFamily="34" charset="0"/>
              </a:rPr>
              <a:t>Land Acknowledgement </a:t>
            </a:r>
            <a:endParaRPr lang="en-CA" dirty="0">
              <a:solidFill>
                <a:srgbClr val="235764"/>
              </a:solidFill>
              <a:latin typeface="Avenir Next LT Pro Demi" panose="020B07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9D9CB076-9117-E70F-56DB-A827384239BA}"/>
              </a:ext>
            </a:extLst>
          </p:cNvPr>
          <p:cNvSpPr txBox="1">
            <a:spLocks/>
          </p:cNvSpPr>
          <p:nvPr/>
        </p:nvSpPr>
        <p:spPr>
          <a:xfrm>
            <a:off x="635939" y="2014814"/>
            <a:ext cx="4967080" cy="4186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rgbClr val="235764"/>
                </a:solidFill>
                <a:latin typeface="Avenir Next LT Pro" panose="020B0504020202020204" pitchFamily="34" charset="0"/>
                <a:cs typeface="Arial" panose="020B0604020202020204" pitchFamily="34" charset="0"/>
              </a:rPr>
              <a:t>We are grateful to live, work and play on Treaty 6, 7 and 8 territories. We respect the histories, languages, and cultures of First Nations, Métis, Inuit, and all First Peoples of Canada, whose presence continues to enrich our vibrant community.</a:t>
            </a:r>
            <a:endParaRPr lang="en-CA" sz="3200" dirty="0">
              <a:solidFill>
                <a:srgbClr val="235764"/>
              </a:solidFill>
              <a:latin typeface="Avenir Next LT Pro" panose="020B0504020202020204" pitchFamily="34" charset="0"/>
            </a:endParaRPr>
          </a:p>
        </p:txBody>
      </p:sp>
      <p:pic>
        <p:nvPicPr>
          <p:cNvPr id="9" name="Picture 8" descr="Indigenous 2.jpg">
            <a:extLst>
              <a:ext uri="{FF2B5EF4-FFF2-40B4-BE49-F238E27FC236}">
                <a16:creationId xmlns:a16="http://schemas.microsoft.com/office/drawing/2014/main" id="{57991E14-714F-24DB-030A-DE9512808B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2644" y="1674036"/>
            <a:ext cx="5634999" cy="422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5872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8EBFA-EC9A-8129-1EAF-D66D638E1B24}"/>
            </a:ext>
          </a:extLst>
        </p:cNvPr>
        <p:cNvGrpSpPr/>
        <p:nvPr/>
      </p:nvGrpSpPr>
      <p:grpSpPr>
        <a:xfrm>
          <a:off x="0" y="0"/>
          <a:ext cx="0" cy="0"/>
          <a:chOff x="0" y="0"/>
          <a:chExt cx="0" cy="0"/>
        </a:xfrm>
      </p:grpSpPr>
      <p:sp>
        <p:nvSpPr>
          <p:cNvPr id="155" name="Shape 155">
            <a:extLst>
              <a:ext uri="{FF2B5EF4-FFF2-40B4-BE49-F238E27FC236}">
                <a16:creationId xmlns:a16="http://schemas.microsoft.com/office/drawing/2014/main" id="{793B56C0-5915-9525-17A9-ED31FB424466}"/>
              </a:ext>
            </a:extLst>
          </p:cNvPr>
          <p:cNvSpPr/>
          <p:nvPr/>
        </p:nvSpPr>
        <p:spPr>
          <a:xfrm>
            <a:off x="815914" y="1009533"/>
            <a:ext cx="10014181"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sz="3600" dirty="0">
                <a:solidFill>
                  <a:schemeClr val="tx2"/>
                </a:solidFill>
                <a:latin typeface="Avenir Next LT Pro Demi" panose="020B0704020202020204" pitchFamily="34" charset="0"/>
              </a:rPr>
              <a:t>Activity 2: Choosing an agent</a:t>
            </a:r>
            <a:endParaRPr sz="3600" dirty="0">
              <a:solidFill>
                <a:schemeClr val="tx2"/>
              </a:solidFill>
              <a:latin typeface="Avenir Next LT Pro Demi" panose="020B0704020202020204" pitchFamily="34" charset="0"/>
            </a:endParaRPr>
          </a:p>
        </p:txBody>
      </p:sp>
      <p:sp>
        <p:nvSpPr>
          <p:cNvPr id="4" name="Shape 126">
            <a:extLst>
              <a:ext uri="{FF2B5EF4-FFF2-40B4-BE49-F238E27FC236}">
                <a16:creationId xmlns:a16="http://schemas.microsoft.com/office/drawing/2014/main" id="{F924838B-112C-7740-3A24-C65DD475120F}"/>
              </a:ext>
            </a:extLst>
          </p:cNvPr>
          <p:cNvSpPr/>
          <p:nvPr/>
        </p:nvSpPr>
        <p:spPr>
          <a:xfrm>
            <a:off x="815914" y="1620807"/>
            <a:ext cx="9404581" cy="720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6" name="Picture 5">
            <a:extLst>
              <a:ext uri="{FF2B5EF4-FFF2-40B4-BE49-F238E27FC236}">
                <a16:creationId xmlns:a16="http://schemas.microsoft.com/office/drawing/2014/main" id="{D8DBFF33-361E-128D-3A00-5F3DF412B0AC}"/>
              </a:ext>
            </a:extLst>
          </p:cNvPr>
          <p:cNvPicPr>
            <a:picLocks noChangeAspect="1"/>
          </p:cNvPicPr>
          <p:nvPr/>
        </p:nvPicPr>
        <p:blipFill>
          <a:blip r:embed="rId3"/>
          <a:stretch>
            <a:fillRect/>
          </a:stretch>
        </p:blipFill>
        <p:spPr>
          <a:xfrm>
            <a:off x="1547571" y="2066555"/>
            <a:ext cx="2705774" cy="3559312"/>
          </a:xfrm>
          <a:prstGeom prst="rect">
            <a:avLst/>
          </a:prstGeom>
          <a:ln>
            <a:solidFill>
              <a:schemeClr val="tx1"/>
            </a:solidFill>
          </a:ln>
          <a:effectLst>
            <a:outerShdw blurRad="88900" dist="76200" dir="2700000" algn="tl" rotWithShape="0">
              <a:prstClr val="black">
                <a:alpha val="40000"/>
              </a:prstClr>
            </a:outerShdw>
          </a:effectLst>
        </p:spPr>
      </p:pic>
      <p:pic>
        <p:nvPicPr>
          <p:cNvPr id="3" name="Picture 2">
            <a:extLst>
              <a:ext uri="{FF2B5EF4-FFF2-40B4-BE49-F238E27FC236}">
                <a16:creationId xmlns:a16="http://schemas.microsoft.com/office/drawing/2014/main" id="{0E34F8D9-CA1A-09CE-6185-C486A270E5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0161" y="2785676"/>
            <a:ext cx="2827537" cy="3559312"/>
          </a:xfrm>
          <a:prstGeom prst="rect">
            <a:avLst/>
          </a:prstGeom>
          <a:ln>
            <a:solidFill>
              <a:schemeClr val="tx1">
                <a:lumMod val="50000"/>
                <a:lumOff val="50000"/>
              </a:schemeClr>
            </a:solidFill>
          </a:ln>
          <a:effectLst>
            <a:outerShdw blurRad="88900" dist="76200" dir="2700000" algn="tl" rotWithShape="0">
              <a:prstClr val="black">
                <a:alpha val="40000"/>
              </a:prstClr>
            </a:outerShdw>
          </a:effectLst>
        </p:spPr>
      </p:pic>
      <p:pic>
        <p:nvPicPr>
          <p:cNvPr id="7" name="Picture 6">
            <a:extLst>
              <a:ext uri="{FF2B5EF4-FFF2-40B4-BE49-F238E27FC236}">
                <a16:creationId xmlns:a16="http://schemas.microsoft.com/office/drawing/2014/main" id="{37132B5F-7B2D-EECE-E292-C6052471AE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3996" y="2496844"/>
            <a:ext cx="2053142" cy="1368761"/>
          </a:xfrm>
          <a:prstGeom prst="rect">
            <a:avLst/>
          </a:prstGeom>
        </p:spPr>
      </p:pic>
      <p:pic>
        <p:nvPicPr>
          <p:cNvPr id="8" name="Picture 7">
            <a:extLst>
              <a:ext uri="{FF2B5EF4-FFF2-40B4-BE49-F238E27FC236}">
                <a16:creationId xmlns:a16="http://schemas.microsoft.com/office/drawing/2014/main" id="{A746B9BA-A765-1407-C306-91D74F2A51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9114" y="4027689"/>
            <a:ext cx="2053143" cy="137067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D034D66-851F-B36A-2E7F-F2EC037C62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7608377" y="4027689"/>
            <a:ext cx="1368761" cy="2053141"/>
          </a:xfrm>
          <a:prstGeom prst="rect">
            <a:avLst/>
          </a:prstGeom>
        </p:spPr>
      </p:pic>
      <p:pic>
        <p:nvPicPr>
          <p:cNvPr id="10" name="Picture 9">
            <a:extLst>
              <a:ext uri="{FF2B5EF4-FFF2-40B4-BE49-F238E27FC236}">
                <a16:creationId xmlns:a16="http://schemas.microsoft.com/office/drawing/2014/main" id="{EFB173BA-90BC-9909-5876-4C1B4219F08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9149114" y="2016543"/>
            <a:ext cx="1364974" cy="1849062"/>
          </a:xfrm>
          <a:prstGeom prst="rect">
            <a:avLst/>
          </a:prstGeom>
        </p:spPr>
      </p:pic>
    </p:spTree>
    <p:extLst>
      <p:ext uri="{BB962C8B-B14F-4D97-AF65-F5344CB8AC3E}">
        <p14:creationId xmlns:p14="http://schemas.microsoft.com/office/powerpoint/2010/main" val="178378354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A2693-6CA1-60FD-73BA-7197517793EB}"/>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0D5E2E91-69C0-2CEB-9DA9-D346C6633120}"/>
              </a:ext>
            </a:extLst>
          </p:cNvPr>
          <p:cNvSpPr/>
          <p:nvPr/>
        </p:nvSpPr>
        <p:spPr>
          <a:xfrm>
            <a:off x="704804" y="944943"/>
            <a:ext cx="7116812" cy="116954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7000">
                <a:latin typeface="Avenir LT Std 65 Medium"/>
                <a:ea typeface="Avenir LT Std 65 Medium"/>
                <a:cs typeface="Avenir LT Std 65 Medium"/>
                <a:sym typeface="Avenir LT Std 65 Medium"/>
              </a:defRPr>
            </a:pPr>
            <a:endParaRPr dirty="0"/>
          </a:p>
        </p:txBody>
      </p:sp>
      <p:sp>
        <p:nvSpPr>
          <p:cNvPr id="126" name="Shape 126">
            <a:extLst>
              <a:ext uri="{FF2B5EF4-FFF2-40B4-BE49-F238E27FC236}">
                <a16:creationId xmlns:a16="http://schemas.microsoft.com/office/drawing/2014/main" id="{29985587-AFF9-00D0-39CF-57705800424D}"/>
              </a:ext>
            </a:extLst>
          </p:cNvPr>
          <p:cNvSpPr/>
          <p:nvPr/>
        </p:nvSpPr>
        <p:spPr>
          <a:xfrm>
            <a:off x="694480" y="4837774"/>
            <a:ext cx="6458674"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27" name="image1.png" descr="Shape, circle&#10;&#10;Description automatically generated">
            <a:extLst>
              <a:ext uri="{FF2B5EF4-FFF2-40B4-BE49-F238E27FC236}">
                <a16:creationId xmlns:a16="http://schemas.microsoft.com/office/drawing/2014/main" id="{89C2EDD5-797D-D208-0D63-C5DE02D92F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426731">
            <a:off x="776934" y="360289"/>
            <a:ext cx="808391" cy="493306"/>
          </a:xfrm>
          <a:prstGeom prst="rect">
            <a:avLst/>
          </a:prstGeom>
          <a:ln w="12700">
            <a:miter lim="400000"/>
          </a:ln>
        </p:spPr>
      </p:pic>
      <p:pic>
        <p:nvPicPr>
          <p:cNvPr id="128" name="image3.png" descr="Icon&#10;&#10;Description automatically generated">
            <a:extLst>
              <a:ext uri="{FF2B5EF4-FFF2-40B4-BE49-F238E27FC236}">
                <a16:creationId xmlns:a16="http://schemas.microsoft.com/office/drawing/2014/main" id="{936A4FF0-E383-C530-2201-F52888329F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927" y="997489"/>
            <a:ext cx="321967" cy="261820"/>
          </a:xfrm>
          <a:prstGeom prst="rect">
            <a:avLst/>
          </a:prstGeom>
          <a:ln w="12700">
            <a:miter lim="400000"/>
          </a:ln>
        </p:spPr>
      </p:pic>
      <p:pic>
        <p:nvPicPr>
          <p:cNvPr id="129" name="image7.png">
            <a:extLst>
              <a:ext uri="{FF2B5EF4-FFF2-40B4-BE49-F238E27FC236}">
                <a16:creationId xmlns:a16="http://schemas.microsoft.com/office/drawing/2014/main" id="{022EF5AE-3377-D7AE-98EB-243EB582CA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804" y="5960143"/>
            <a:ext cx="2038396" cy="558674"/>
          </a:xfrm>
          <a:prstGeom prst="rect">
            <a:avLst/>
          </a:prstGeom>
          <a:ln w="12700">
            <a:miter lim="400000"/>
          </a:ln>
        </p:spPr>
      </p:pic>
      <p:pic>
        <p:nvPicPr>
          <p:cNvPr id="130" name="image8.png" descr="Shape, circle&#10;&#10;Description automatically generated">
            <a:extLst>
              <a:ext uri="{FF2B5EF4-FFF2-40B4-BE49-F238E27FC236}">
                <a16:creationId xmlns:a16="http://schemas.microsoft.com/office/drawing/2014/main" id="{0F4917CC-D8A2-95DC-5ECE-41FBD86F14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92744">
            <a:off x="6150576" y="5909721"/>
            <a:ext cx="650351" cy="382257"/>
          </a:xfrm>
          <a:prstGeom prst="rect">
            <a:avLst/>
          </a:prstGeom>
          <a:ln w="12700">
            <a:miter lim="400000"/>
          </a:ln>
        </p:spPr>
      </p:pic>
      <p:pic>
        <p:nvPicPr>
          <p:cNvPr id="131" name="image2.jpeg" descr="A picture containing diagram&#10;&#10;Description automatically generated">
            <a:extLst>
              <a:ext uri="{FF2B5EF4-FFF2-40B4-BE49-F238E27FC236}">
                <a16:creationId xmlns:a16="http://schemas.microsoft.com/office/drawing/2014/main" id="{F447E76C-C9EF-AFFC-C500-F3E9181AFA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9888" y="-30271"/>
            <a:ext cx="4312112" cy="6888272"/>
          </a:xfrm>
          <a:prstGeom prst="rect">
            <a:avLst/>
          </a:prstGeom>
          <a:ln w="12700">
            <a:miter lim="400000"/>
          </a:ln>
        </p:spPr>
      </p:pic>
      <p:sp>
        <p:nvSpPr>
          <p:cNvPr id="2" name="Shape 114">
            <a:extLst>
              <a:ext uri="{FF2B5EF4-FFF2-40B4-BE49-F238E27FC236}">
                <a16:creationId xmlns:a16="http://schemas.microsoft.com/office/drawing/2014/main" id="{1BDFC493-EEB3-9F65-62A0-98081ED86344}"/>
              </a:ext>
            </a:extLst>
          </p:cNvPr>
          <p:cNvSpPr/>
          <p:nvPr/>
        </p:nvSpPr>
        <p:spPr>
          <a:xfrm>
            <a:off x="824755" y="2823276"/>
            <a:ext cx="6328399" cy="175432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7200">
                <a:solidFill>
                  <a:srgbClr val="FFFFFF"/>
                </a:solidFill>
                <a:latin typeface="Avenir LT Std 65 Medium"/>
                <a:ea typeface="Avenir LT Std 65 Medium"/>
                <a:cs typeface="Avenir LT Std 65 Medium"/>
                <a:sym typeface="Avenir LT Std 65 Medium"/>
              </a:defRPr>
            </a:pPr>
            <a:endParaRPr sz="5400" dirty="0">
              <a:solidFill>
                <a:schemeClr val="tx2"/>
              </a:solidFill>
              <a:latin typeface="Avenir Next LT Pro Demi" panose="020B0704020202020204" pitchFamily="34" charset="0"/>
            </a:endParaRPr>
          </a:p>
          <a:p>
            <a:pPr>
              <a:defRPr sz="7200">
                <a:solidFill>
                  <a:srgbClr val="FFFFFF"/>
                </a:solidFill>
                <a:latin typeface="Avenir LT Std 65 Medium"/>
                <a:ea typeface="Avenir LT Std 65 Medium"/>
                <a:cs typeface="Avenir LT Std 65 Medium"/>
                <a:sym typeface="Avenir LT Std 65 Medium"/>
              </a:defRPr>
            </a:pPr>
            <a:r>
              <a:rPr lang="en-CA" sz="5400" dirty="0">
                <a:solidFill>
                  <a:schemeClr val="tx2"/>
                </a:solidFill>
                <a:latin typeface="Avenir Next LT Pro Demi" panose="020B0704020202020204" pitchFamily="34" charset="0"/>
              </a:rPr>
              <a:t>Wrap-up</a:t>
            </a:r>
            <a:endParaRPr sz="5400" dirty="0">
              <a:solidFill>
                <a:schemeClr val="tx2"/>
              </a:solidFill>
              <a:latin typeface="Avenir Next LT Pro Demi" panose="020B0704020202020204" pitchFamily="34" charset="0"/>
            </a:endParaRPr>
          </a:p>
        </p:txBody>
      </p:sp>
    </p:spTree>
    <p:extLst>
      <p:ext uri="{BB962C8B-B14F-4D97-AF65-F5344CB8AC3E}">
        <p14:creationId xmlns:p14="http://schemas.microsoft.com/office/powerpoint/2010/main" val="138633415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29E11-35F6-9ABD-3CFA-FF74281AB0B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5DA96E7-B4A2-9E6E-F3CB-58452F2CE68D}"/>
              </a:ext>
            </a:extLst>
          </p:cNvPr>
          <p:cNvPicPr>
            <a:picLocks noChangeAspect="1"/>
          </p:cNvPicPr>
          <p:nvPr/>
        </p:nvPicPr>
        <p:blipFill>
          <a:blip r:embed="rId3"/>
          <a:srcRect t="18685" b="16417"/>
          <a:stretch>
            <a:fillRect/>
          </a:stretch>
        </p:blipFill>
        <p:spPr>
          <a:xfrm>
            <a:off x="2161309" y="1761522"/>
            <a:ext cx="8791544" cy="3879779"/>
          </a:xfrm>
          <a:prstGeom prst="rect">
            <a:avLst/>
          </a:prstGeom>
        </p:spPr>
      </p:pic>
      <p:sp>
        <p:nvSpPr>
          <p:cNvPr id="12" name="Rectangle 11">
            <a:extLst>
              <a:ext uri="{FF2B5EF4-FFF2-40B4-BE49-F238E27FC236}">
                <a16:creationId xmlns:a16="http://schemas.microsoft.com/office/drawing/2014/main" id="{55E538FE-09BB-D5B4-7E4E-44D06F68ACEB}"/>
              </a:ext>
            </a:extLst>
          </p:cNvPr>
          <p:cNvSpPr/>
          <p:nvPr/>
        </p:nvSpPr>
        <p:spPr>
          <a:xfrm>
            <a:off x="221673" y="124691"/>
            <a:ext cx="1634836" cy="1343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Graphic 4" descr="A party hat with noisemaker">
            <a:extLst>
              <a:ext uri="{FF2B5EF4-FFF2-40B4-BE49-F238E27FC236}">
                <a16:creationId xmlns:a16="http://schemas.microsoft.com/office/drawing/2014/main" id="{A1115096-2E94-2C50-036F-6A8C2B9E1A1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0710142">
            <a:off x="280490" y="361965"/>
            <a:ext cx="2812968" cy="2812968"/>
          </a:xfrm>
          <a:prstGeom prst="rect">
            <a:avLst/>
          </a:prstGeom>
        </p:spPr>
      </p:pic>
    </p:spTree>
    <p:extLst>
      <p:ext uri="{BB962C8B-B14F-4D97-AF65-F5344CB8AC3E}">
        <p14:creationId xmlns:p14="http://schemas.microsoft.com/office/powerpoint/2010/main" val="312213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F7CC1-0A68-FDEE-930C-3A868605691C}"/>
            </a:ext>
          </a:extLst>
        </p:cNvPr>
        <p:cNvGrpSpPr/>
        <p:nvPr/>
      </p:nvGrpSpPr>
      <p:grpSpPr>
        <a:xfrm>
          <a:off x="0" y="0"/>
          <a:ext cx="0" cy="0"/>
          <a:chOff x="0" y="0"/>
          <a:chExt cx="0" cy="0"/>
        </a:xfrm>
      </p:grpSpPr>
      <p:sp>
        <p:nvSpPr>
          <p:cNvPr id="4" name="Shape 126">
            <a:extLst>
              <a:ext uri="{FF2B5EF4-FFF2-40B4-BE49-F238E27FC236}">
                <a16:creationId xmlns:a16="http://schemas.microsoft.com/office/drawing/2014/main" id="{B3300417-14A4-88A6-F872-65B3865D38FF}"/>
              </a:ext>
            </a:extLst>
          </p:cNvPr>
          <p:cNvSpPr/>
          <p:nvPr/>
        </p:nvSpPr>
        <p:spPr>
          <a:xfrm>
            <a:off x="1782040" y="1183027"/>
            <a:ext cx="9216000" cy="68245"/>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6" name="Shape 169">
            <a:extLst>
              <a:ext uri="{FF2B5EF4-FFF2-40B4-BE49-F238E27FC236}">
                <a16:creationId xmlns:a16="http://schemas.microsoft.com/office/drawing/2014/main" id="{DA8625B3-50B6-32E5-EB54-CA2B5AF4A992}"/>
              </a:ext>
            </a:extLst>
          </p:cNvPr>
          <p:cNvSpPr/>
          <p:nvPr/>
        </p:nvSpPr>
        <p:spPr>
          <a:xfrm>
            <a:off x="1782041" y="433273"/>
            <a:ext cx="10091907"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pPr marL="1881188" indent="-1881188"/>
            <a:r>
              <a:rPr lang="en-US" sz="3600" dirty="0">
                <a:solidFill>
                  <a:schemeClr val="tx2"/>
                </a:solidFill>
                <a:latin typeface="Avenir Next LT Pro Demi" panose="020B0704020202020204" pitchFamily="34" charset="0"/>
              </a:rPr>
              <a:t>Sharing and storing your personal directive</a:t>
            </a:r>
            <a:endParaRPr sz="3600" dirty="0">
              <a:solidFill>
                <a:schemeClr val="tx2"/>
              </a:solidFill>
              <a:latin typeface="Avenir Next LT Pro Demi" panose="020B0704020202020204" pitchFamily="34" charset="0"/>
            </a:endParaRPr>
          </a:p>
        </p:txBody>
      </p:sp>
      <p:sp>
        <p:nvSpPr>
          <p:cNvPr id="3" name="TextBox 2">
            <a:extLst>
              <a:ext uri="{FF2B5EF4-FFF2-40B4-BE49-F238E27FC236}">
                <a16:creationId xmlns:a16="http://schemas.microsoft.com/office/drawing/2014/main" id="{8FF8CD71-C3A2-8D26-634D-785020CF5512}"/>
              </a:ext>
            </a:extLst>
          </p:cNvPr>
          <p:cNvSpPr txBox="1"/>
          <p:nvPr/>
        </p:nvSpPr>
        <p:spPr>
          <a:xfrm>
            <a:off x="1782042" y="1656647"/>
            <a:ext cx="10091906" cy="2939266"/>
          </a:xfrm>
          <a:prstGeom prst="rect">
            <a:avLst/>
          </a:prstGeom>
          <a:noFill/>
        </p:spPr>
        <p:txBody>
          <a:bodyPr wrap="square">
            <a:spAutoFit/>
          </a:bodyPr>
          <a:lstStyle/>
          <a:p>
            <a:pPr>
              <a:spcAft>
                <a:spcPts val="1800"/>
              </a:spcAft>
            </a:pPr>
            <a:r>
              <a:rPr lang="en-US" sz="2800" dirty="0">
                <a:solidFill>
                  <a:srgbClr val="244C5A"/>
                </a:solidFill>
                <a:latin typeface="Avenir Next LT Pro" panose="020B0504020202020204" pitchFamily="34" charset="0"/>
              </a:rPr>
              <a:t>Give a copy to your agent(s).</a:t>
            </a:r>
          </a:p>
          <a:p>
            <a:pPr>
              <a:spcAft>
                <a:spcPts val="1800"/>
              </a:spcAft>
            </a:pPr>
            <a:r>
              <a:rPr lang="en-US" sz="2800" dirty="0">
                <a:solidFill>
                  <a:srgbClr val="244C5A"/>
                </a:solidFill>
                <a:latin typeface="Avenir Next LT Pro" panose="020B0504020202020204" pitchFamily="34" charset="0"/>
              </a:rPr>
              <a:t>Put a copy in your </a:t>
            </a:r>
            <a:r>
              <a:rPr lang="en-CA" sz="2800" dirty="0">
                <a:solidFill>
                  <a:srgbClr val="244C5A"/>
                </a:solidFill>
                <a:latin typeface="Avenir Next LT Pro" panose="020B0504020202020204" pitchFamily="34" charset="0"/>
              </a:rPr>
              <a:t>Green Sleeve (if you have one).</a:t>
            </a:r>
          </a:p>
          <a:p>
            <a:pPr>
              <a:spcAft>
                <a:spcPts val="1800"/>
              </a:spcAft>
            </a:pPr>
            <a:r>
              <a:rPr lang="en-CA" sz="2800" dirty="0">
                <a:solidFill>
                  <a:srgbClr val="244C5A"/>
                </a:solidFill>
                <a:latin typeface="Avenir Next LT Pro" panose="020B0504020202020204" pitchFamily="34" charset="0"/>
              </a:rPr>
              <a:t>Upload to MyChart:              </a:t>
            </a:r>
            <a:r>
              <a:rPr lang="en-CA" sz="2800" dirty="0">
                <a:solidFill>
                  <a:srgbClr val="244C5A"/>
                </a:solidFill>
                <a:latin typeface="Avenir Next LT Pro" panose="020B0504020202020204" pitchFamily="34" charset="0"/>
                <a:hlinkClick r:id="rId3"/>
              </a:rPr>
              <a:t>https://myhealth.alberta.ca/myhealthrecords#</a:t>
            </a:r>
            <a:endParaRPr lang="en-CA" sz="2800" dirty="0">
              <a:solidFill>
                <a:srgbClr val="244C5A"/>
              </a:solidFill>
              <a:latin typeface="Avenir Next LT Pro" panose="020B0504020202020204" pitchFamily="34" charset="0"/>
            </a:endParaRPr>
          </a:p>
          <a:p>
            <a:pPr marL="4664075" indent="-457200">
              <a:spcAft>
                <a:spcPts val="1800"/>
              </a:spcAft>
              <a:buFont typeface="+mj-lt"/>
              <a:buAutoNum type="arabicPeriod"/>
            </a:pPr>
            <a:endParaRPr lang="en-CA" sz="2800" dirty="0">
              <a:solidFill>
                <a:srgbClr val="244C5A"/>
              </a:solidFill>
              <a:latin typeface="Avenir Next LT Pro" panose="020B0504020202020204" pitchFamily="34" charset="0"/>
            </a:endParaRPr>
          </a:p>
        </p:txBody>
      </p:sp>
      <p:pic>
        <p:nvPicPr>
          <p:cNvPr id="11" name="Picture 10">
            <a:extLst>
              <a:ext uri="{FF2B5EF4-FFF2-40B4-BE49-F238E27FC236}">
                <a16:creationId xmlns:a16="http://schemas.microsoft.com/office/drawing/2014/main" id="{29DA9B61-ABA5-88F1-A01C-EF033B21E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432393">
            <a:off x="10130930" y="1652054"/>
            <a:ext cx="1683201" cy="2223165"/>
          </a:xfrm>
          <a:prstGeom prst="rect">
            <a:avLst/>
          </a:prstGeom>
        </p:spPr>
      </p:pic>
      <p:pic>
        <p:nvPicPr>
          <p:cNvPr id="13" name="Picture 12">
            <a:extLst>
              <a:ext uri="{FF2B5EF4-FFF2-40B4-BE49-F238E27FC236}">
                <a16:creationId xmlns:a16="http://schemas.microsoft.com/office/drawing/2014/main" id="{6839C3EB-90B5-4E82-ECB0-D14CC069A3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040" y="4212088"/>
            <a:ext cx="7063608" cy="2147619"/>
          </a:xfrm>
          <a:prstGeom prst="rect">
            <a:avLst/>
          </a:prstGeom>
        </p:spPr>
      </p:pic>
    </p:spTree>
    <p:extLst>
      <p:ext uri="{BB962C8B-B14F-4D97-AF65-F5344CB8AC3E}">
        <p14:creationId xmlns:p14="http://schemas.microsoft.com/office/powerpoint/2010/main" val="2417740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F88B0-BDF9-F74A-51F1-1D72DE98AC39}"/>
            </a:ext>
          </a:extLst>
        </p:cNvPr>
        <p:cNvGrpSpPr/>
        <p:nvPr/>
      </p:nvGrpSpPr>
      <p:grpSpPr>
        <a:xfrm>
          <a:off x="0" y="0"/>
          <a:ext cx="0" cy="0"/>
          <a:chOff x="0" y="0"/>
          <a:chExt cx="0" cy="0"/>
        </a:xfrm>
      </p:grpSpPr>
      <p:sp>
        <p:nvSpPr>
          <p:cNvPr id="140" name="Shape 140">
            <a:extLst>
              <a:ext uri="{FF2B5EF4-FFF2-40B4-BE49-F238E27FC236}">
                <a16:creationId xmlns:a16="http://schemas.microsoft.com/office/drawing/2014/main" id="{87BD784A-90AA-3EF0-4F69-42D08447151F}"/>
              </a:ext>
            </a:extLst>
          </p:cNvPr>
          <p:cNvSpPr/>
          <p:nvPr/>
        </p:nvSpPr>
        <p:spPr>
          <a:xfrm>
            <a:off x="5142429" y="307799"/>
            <a:ext cx="6204034" cy="144654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sz="4400" dirty="0">
                <a:solidFill>
                  <a:schemeClr val="tx2"/>
                </a:solidFill>
                <a:latin typeface="Avenir Next LT Pro Demi" panose="020B0704020202020204" pitchFamily="34" charset="0"/>
              </a:rPr>
              <a:t>The 5 steps of advance care planning</a:t>
            </a:r>
            <a:endParaRPr sz="4400" dirty="0">
              <a:solidFill>
                <a:schemeClr val="tx2"/>
              </a:solidFill>
              <a:latin typeface="Avenir Next LT Pro Demi" panose="020B0704020202020204" pitchFamily="34" charset="0"/>
            </a:endParaRPr>
          </a:p>
        </p:txBody>
      </p:sp>
      <p:sp>
        <p:nvSpPr>
          <p:cNvPr id="142" name="Shape 142">
            <a:extLst>
              <a:ext uri="{FF2B5EF4-FFF2-40B4-BE49-F238E27FC236}">
                <a16:creationId xmlns:a16="http://schemas.microsoft.com/office/drawing/2014/main" id="{64F340BB-BB32-6729-A4D1-DB4866940ABC}"/>
              </a:ext>
            </a:extLst>
          </p:cNvPr>
          <p:cNvSpPr/>
          <p:nvPr/>
        </p:nvSpPr>
        <p:spPr>
          <a:xfrm>
            <a:off x="5004125" y="1868859"/>
            <a:ext cx="6458677" cy="720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43" name="image7.png">
            <a:extLst>
              <a:ext uri="{FF2B5EF4-FFF2-40B4-BE49-F238E27FC236}">
                <a16:creationId xmlns:a16="http://schemas.microsoft.com/office/drawing/2014/main" id="{33F4023A-9E11-5B1D-48C4-492920AF93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2664" y="5849036"/>
            <a:ext cx="2038398" cy="558674"/>
          </a:xfrm>
          <a:prstGeom prst="rect">
            <a:avLst/>
          </a:prstGeom>
          <a:ln w="12700">
            <a:miter lim="400000"/>
          </a:ln>
        </p:spPr>
      </p:pic>
      <p:pic>
        <p:nvPicPr>
          <p:cNvPr id="144" name="image5.jpeg" descr="Background pattern&#10;&#10;Description automatically generated">
            <a:extLst>
              <a:ext uri="{FF2B5EF4-FFF2-40B4-BE49-F238E27FC236}">
                <a16:creationId xmlns:a16="http://schemas.microsoft.com/office/drawing/2014/main" id="{A3FDFB30-B9E5-9191-D3BD-082964DD6F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9783"/>
            <a:ext cx="4305783" cy="6896169"/>
          </a:xfrm>
          <a:prstGeom prst="rect">
            <a:avLst/>
          </a:prstGeom>
          <a:ln w="12700">
            <a:miter lim="400000"/>
          </a:ln>
        </p:spPr>
      </p:pic>
      <p:pic>
        <p:nvPicPr>
          <p:cNvPr id="4" name="Picture 3">
            <a:extLst>
              <a:ext uri="{FF2B5EF4-FFF2-40B4-BE49-F238E27FC236}">
                <a16:creationId xmlns:a16="http://schemas.microsoft.com/office/drawing/2014/main" id="{DDCA268A-5FD4-85A2-1B7E-6847FD83CF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5484127" y="2337226"/>
            <a:ext cx="2749336" cy="1235940"/>
          </a:xfrm>
          <a:prstGeom prst="rect">
            <a:avLst/>
          </a:prstGeom>
        </p:spPr>
      </p:pic>
      <p:pic>
        <p:nvPicPr>
          <p:cNvPr id="5" name="Picture 4">
            <a:extLst>
              <a:ext uri="{FF2B5EF4-FFF2-40B4-BE49-F238E27FC236}">
                <a16:creationId xmlns:a16="http://schemas.microsoft.com/office/drawing/2014/main" id="{376C7BB9-AB9E-F93C-0B03-99578829C17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458824" y="2678807"/>
            <a:ext cx="2749336" cy="1235940"/>
          </a:xfrm>
          <a:prstGeom prst="rect">
            <a:avLst/>
          </a:prstGeom>
        </p:spPr>
      </p:pic>
      <p:pic>
        <p:nvPicPr>
          <p:cNvPr id="6" name="Picture 5">
            <a:extLst>
              <a:ext uri="{FF2B5EF4-FFF2-40B4-BE49-F238E27FC236}">
                <a16:creationId xmlns:a16="http://schemas.microsoft.com/office/drawing/2014/main" id="{8699ACEA-5D3D-0562-AD59-3AD3469B9E89}"/>
              </a:ext>
            </a:extLst>
          </p:cNvPr>
          <p:cNvPicPr preferRelativeResize="0">
            <a:picLocks/>
          </p:cNvPicPr>
          <p:nvPr/>
        </p:nvPicPr>
        <p:blipFill>
          <a:blip r:embed="rId7" cstate="screen">
            <a:extLst>
              <a:ext uri="{28A0092B-C50C-407E-A947-70E740481C1C}">
                <a14:useLocalDpi xmlns:a14="http://schemas.microsoft.com/office/drawing/2010/main"/>
              </a:ext>
            </a:extLst>
          </a:blip>
          <a:srcRect t="8757"/>
          <a:stretch>
            <a:fillRect/>
          </a:stretch>
        </p:blipFill>
        <p:spPr>
          <a:xfrm>
            <a:off x="5484127" y="3774984"/>
            <a:ext cx="2750400" cy="1234800"/>
          </a:xfrm>
          <a:prstGeom prst="rect">
            <a:avLst/>
          </a:prstGeom>
        </p:spPr>
      </p:pic>
      <p:pic>
        <p:nvPicPr>
          <p:cNvPr id="3" name="Picture 2" descr="A white text on a blue background&#10;&#10;Description automatically generated">
            <a:extLst>
              <a:ext uri="{FF2B5EF4-FFF2-40B4-BE49-F238E27FC236}">
                <a16:creationId xmlns:a16="http://schemas.microsoft.com/office/drawing/2014/main" id="{2F4E5733-B303-B859-0ECE-C0B6C7FC568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458824" y="4122027"/>
            <a:ext cx="2749336" cy="1235940"/>
          </a:xfrm>
          <a:prstGeom prst="rect">
            <a:avLst/>
          </a:prstGeom>
        </p:spPr>
      </p:pic>
      <p:pic>
        <p:nvPicPr>
          <p:cNvPr id="10" name="Picture 9" descr="A green and white rectangle with text&#10;&#10;Description automatically generated">
            <a:extLst>
              <a:ext uri="{FF2B5EF4-FFF2-40B4-BE49-F238E27FC236}">
                <a16:creationId xmlns:a16="http://schemas.microsoft.com/office/drawing/2014/main" id="{7C497D2B-0166-3D73-0AF7-ECE578782B8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484128" y="5211603"/>
            <a:ext cx="2749335" cy="1234800"/>
          </a:xfrm>
          <a:prstGeom prst="rect">
            <a:avLst/>
          </a:prstGeom>
        </p:spPr>
      </p:pic>
    </p:spTree>
    <p:extLst>
      <p:ext uri="{BB962C8B-B14F-4D97-AF65-F5344CB8AC3E}">
        <p14:creationId xmlns:p14="http://schemas.microsoft.com/office/powerpoint/2010/main" val="355063988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25BE7-63D6-5BB3-D1F9-29D2332B832B}"/>
            </a:ext>
          </a:extLst>
        </p:cNvPr>
        <p:cNvGrpSpPr/>
        <p:nvPr/>
      </p:nvGrpSpPr>
      <p:grpSpPr>
        <a:xfrm>
          <a:off x="0" y="0"/>
          <a:ext cx="0" cy="0"/>
          <a:chOff x="0" y="0"/>
          <a:chExt cx="0" cy="0"/>
        </a:xfrm>
      </p:grpSpPr>
      <p:sp>
        <p:nvSpPr>
          <p:cNvPr id="6" name="Shape 169">
            <a:extLst>
              <a:ext uri="{FF2B5EF4-FFF2-40B4-BE49-F238E27FC236}">
                <a16:creationId xmlns:a16="http://schemas.microsoft.com/office/drawing/2014/main" id="{7DF7E42E-BFA0-22A5-D381-540B2C98B2B7}"/>
              </a:ext>
            </a:extLst>
          </p:cNvPr>
          <p:cNvSpPr/>
          <p:nvPr/>
        </p:nvSpPr>
        <p:spPr>
          <a:xfrm>
            <a:off x="1903883" y="458899"/>
            <a:ext cx="9938904"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pPr marL="1881188" indent="-1881188"/>
            <a:r>
              <a:rPr lang="en-US" sz="3600" dirty="0">
                <a:solidFill>
                  <a:schemeClr val="tx2"/>
                </a:solidFill>
                <a:latin typeface="Avenir Next LT Pro Demi" panose="020B0704020202020204" pitchFamily="34" charset="0"/>
              </a:rPr>
              <a:t>Advance care planning is an ongoing process </a:t>
            </a:r>
            <a:endParaRPr sz="3600" dirty="0">
              <a:solidFill>
                <a:schemeClr val="tx2"/>
              </a:solidFill>
              <a:latin typeface="Avenir Next LT Pro Demi" panose="020B0704020202020204" pitchFamily="34" charset="0"/>
            </a:endParaRPr>
          </a:p>
        </p:txBody>
      </p:sp>
      <p:grpSp>
        <p:nvGrpSpPr>
          <p:cNvPr id="5" name="Group 4">
            <a:extLst>
              <a:ext uri="{FF2B5EF4-FFF2-40B4-BE49-F238E27FC236}">
                <a16:creationId xmlns:a16="http://schemas.microsoft.com/office/drawing/2014/main" id="{BF6290F5-3A3F-FDFA-F470-7A4EB9EDD4AF}"/>
              </a:ext>
            </a:extLst>
          </p:cNvPr>
          <p:cNvGrpSpPr/>
          <p:nvPr/>
        </p:nvGrpSpPr>
        <p:grpSpPr>
          <a:xfrm>
            <a:off x="349213" y="1979143"/>
            <a:ext cx="6585344" cy="3754899"/>
            <a:chOff x="601005" y="2111553"/>
            <a:chExt cx="6585344" cy="3754899"/>
          </a:xfrm>
        </p:grpSpPr>
        <p:pic>
          <p:nvPicPr>
            <p:cNvPr id="7" name="Picture 6" descr="A circular chart with icons&#10;&#10;Description automatically generated">
              <a:extLst>
                <a:ext uri="{FF2B5EF4-FFF2-40B4-BE49-F238E27FC236}">
                  <a16:creationId xmlns:a16="http://schemas.microsoft.com/office/drawing/2014/main" id="{F72F9435-7B2B-9048-3B6C-80EF28F6825B}"/>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721264" y="2111553"/>
              <a:ext cx="6465085" cy="3754899"/>
            </a:xfrm>
            <a:prstGeom prst="rect">
              <a:avLst/>
            </a:prstGeom>
          </p:spPr>
        </p:pic>
        <p:sp>
          <p:nvSpPr>
            <p:cNvPr id="8" name="TextBox 7">
              <a:extLst>
                <a:ext uri="{FF2B5EF4-FFF2-40B4-BE49-F238E27FC236}">
                  <a16:creationId xmlns:a16="http://schemas.microsoft.com/office/drawing/2014/main" id="{D292A577-A2F0-0AAC-4EE6-B0A38E8AC45D}"/>
                </a:ext>
              </a:extLst>
            </p:cNvPr>
            <p:cNvSpPr txBox="1">
              <a:spLocks noGrp="1" noRot="1" noMove="1" noResize="1" noEditPoints="1" noAdjustHandles="1" noChangeArrowheads="1" noChangeShapeType="1"/>
            </p:cNvSpPr>
            <p:nvPr/>
          </p:nvSpPr>
          <p:spPr>
            <a:xfrm>
              <a:off x="601005" y="3089324"/>
              <a:ext cx="873457" cy="46166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a:solidFill>
                    <a:schemeClr val="tx1">
                      <a:lumMod val="65000"/>
                      <a:lumOff val="35000"/>
                    </a:schemeClr>
                  </a:solidFill>
                  <a:latin typeface="Arial" panose="020B0604020202020204" pitchFamily="34" charset="0"/>
                  <a:cs typeface="Arial" panose="020B0604020202020204" pitchFamily="34" charset="0"/>
                </a:rPr>
                <a:t>b</a:t>
              </a:r>
              <a:r>
                <a:rPr kumimoji="0" lang="en-US" sz="1200" b="0"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a:rPr>
                <a:t>ecoming a caregiver</a:t>
              </a:r>
            </a:p>
          </p:txBody>
        </p:sp>
      </p:grpSp>
      <p:sp>
        <p:nvSpPr>
          <p:cNvPr id="9" name="TextBox 8">
            <a:extLst>
              <a:ext uri="{FF2B5EF4-FFF2-40B4-BE49-F238E27FC236}">
                <a16:creationId xmlns:a16="http://schemas.microsoft.com/office/drawing/2014/main" id="{1242C110-FDFC-02C7-BE22-147B04EDFA40}"/>
              </a:ext>
            </a:extLst>
          </p:cNvPr>
          <p:cNvSpPr txBox="1"/>
          <p:nvPr/>
        </p:nvSpPr>
        <p:spPr>
          <a:xfrm>
            <a:off x="7734613" y="1655991"/>
            <a:ext cx="4108174" cy="4401205"/>
          </a:xfrm>
          <a:prstGeom prst="rect">
            <a:avLst/>
          </a:prstGeom>
          <a:noFill/>
        </p:spPr>
        <p:txBody>
          <a:bodyPr wrap="square">
            <a:spAutoFit/>
          </a:bodyPr>
          <a:lstStyle/>
          <a:p>
            <a:pPr algn="ctr">
              <a:spcAft>
                <a:spcPts val="1200"/>
              </a:spcAft>
            </a:pPr>
            <a:r>
              <a:rPr lang="en-CA" sz="2000" b="1" dirty="0">
                <a:solidFill>
                  <a:schemeClr val="tx2"/>
                </a:solidFill>
                <a:latin typeface="Avenir Next LT Pro" panose="020B0504020202020204" pitchFamily="34" charset="0"/>
              </a:rPr>
              <a:t>The 6 Ds: </a:t>
            </a:r>
          </a:p>
          <a:p>
            <a:pPr marL="285750" indent="-285750">
              <a:spcAft>
                <a:spcPts val="1200"/>
              </a:spcAft>
              <a:buFont typeface="Arial" panose="020B0604020202020204" pitchFamily="34" charset="0"/>
              <a:buChar char="•"/>
            </a:pPr>
            <a:r>
              <a:rPr lang="en-CA" sz="2000" dirty="0">
                <a:solidFill>
                  <a:schemeClr val="tx2"/>
                </a:solidFill>
                <a:latin typeface="Avenir Next LT Pro" panose="020B0504020202020204" pitchFamily="34" charset="0"/>
              </a:rPr>
              <a:t>When you reach a new </a:t>
            </a:r>
            <a:r>
              <a:rPr lang="en-CA" sz="2000" b="1" dirty="0">
                <a:solidFill>
                  <a:schemeClr val="tx2"/>
                </a:solidFill>
                <a:latin typeface="Avenir Next LT Pro" panose="020B0504020202020204" pitchFamily="34" charset="0"/>
              </a:rPr>
              <a:t>decade</a:t>
            </a:r>
          </a:p>
          <a:p>
            <a:pPr marL="285750" indent="-285750">
              <a:spcAft>
                <a:spcPts val="1200"/>
              </a:spcAft>
              <a:buFont typeface="Arial" panose="020B0604020202020204" pitchFamily="34" charset="0"/>
              <a:buChar char="•"/>
            </a:pPr>
            <a:r>
              <a:rPr lang="en-CA" sz="2000" dirty="0">
                <a:solidFill>
                  <a:schemeClr val="tx2"/>
                </a:solidFill>
                <a:latin typeface="Avenir Next LT Pro" panose="020B0504020202020204" pitchFamily="34" charset="0"/>
              </a:rPr>
              <a:t>With the </a:t>
            </a:r>
            <a:r>
              <a:rPr lang="en-CA" sz="2000" b="1" dirty="0">
                <a:solidFill>
                  <a:schemeClr val="tx2"/>
                </a:solidFill>
                <a:latin typeface="Avenir Next LT Pro" panose="020B0504020202020204" pitchFamily="34" charset="0"/>
              </a:rPr>
              <a:t>death</a:t>
            </a:r>
            <a:r>
              <a:rPr lang="en-CA" sz="2000" dirty="0">
                <a:solidFill>
                  <a:schemeClr val="tx2"/>
                </a:solidFill>
                <a:latin typeface="Avenir Next LT Pro" panose="020B0504020202020204" pitchFamily="34" charset="0"/>
              </a:rPr>
              <a:t> of a loved one</a:t>
            </a:r>
          </a:p>
          <a:p>
            <a:pPr marL="285750" indent="-285750">
              <a:spcAft>
                <a:spcPts val="1200"/>
              </a:spcAft>
              <a:buFont typeface="Arial" panose="020B0604020202020204" pitchFamily="34" charset="0"/>
              <a:buChar char="•"/>
            </a:pPr>
            <a:r>
              <a:rPr lang="en-CA" sz="2000" dirty="0">
                <a:solidFill>
                  <a:schemeClr val="tx2"/>
                </a:solidFill>
                <a:latin typeface="Avenir Next LT Pro" panose="020B0504020202020204" pitchFamily="34" charset="0"/>
              </a:rPr>
              <a:t>With a </a:t>
            </a:r>
            <a:r>
              <a:rPr lang="en-CA" sz="2000" b="1" dirty="0">
                <a:solidFill>
                  <a:schemeClr val="tx2"/>
                </a:solidFill>
                <a:latin typeface="Avenir Next LT Pro" panose="020B0504020202020204" pitchFamily="34" charset="0"/>
              </a:rPr>
              <a:t>divorce</a:t>
            </a:r>
          </a:p>
          <a:p>
            <a:pPr marL="285750" indent="-285750">
              <a:spcAft>
                <a:spcPts val="1200"/>
              </a:spcAft>
              <a:buFont typeface="Arial" panose="020B0604020202020204" pitchFamily="34" charset="0"/>
              <a:buChar char="•"/>
            </a:pPr>
            <a:r>
              <a:rPr lang="en-CA" sz="2000" dirty="0">
                <a:solidFill>
                  <a:schemeClr val="tx2"/>
                </a:solidFill>
                <a:latin typeface="Avenir Next LT Pro" panose="020B0504020202020204" pitchFamily="34" charset="0"/>
              </a:rPr>
              <a:t>With a new </a:t>
            </a:r>
            <a:r>
              <a:rPr lang="en-CA" sz="2000" b="1" dirty="0">
                <a:solidFill>
                  <a:schemeClr val="tx2"/>
                </a:solidFill>
                <a:latin typeface="Avenir Next LT Pro" panose="020B0504020202020204" pitchFamily="34" charset="0"/>
              </a:rPr>
              <a:t>diagnosis</a:t>
            </a:r>
            <a:r>
              <a:rPr lang="en-CA" sz="2000" dirty="0">
                <a:solidFill>
                  <a:schemeClr val="tx2"/>
                </a:solidFill>
                <a:latin typeface="Avenir Next LT Pro" panose="020B0504020202020204" pitchFamily="34" charset="0"/>
              </a:rPr>
              <a:t> of a significant health condition</a:t>
            </a:r>
          </a:p>
          <a:p>
            <a:pPr marL="285750" indent="-285750">
              <a:spcAft>
                <a:spcPts val="1200"/>
              </a:spcAft>
              <a:buFont typeface="Arial" panose="020B0604020202020204" pitchFamily="34" charset="0"/>
              <a:buChar char="•"/>
            </a:pPr>
            <a:r>
              <a:rPr lang="en-CA" sz="2000" dirty="0">
                <a:solidFill>
                  <a:schemeClr val="tx2"/>
                </a:solidFill>
                <a:latin typeface="Avenir Next LT Pro" panose="020B0504020202020204" pitchFamily="34" charset="0"/>
              </a:rPr>
              <a:t>With a significant </a:t>
            </a:r>
            <a:r>
              <a:rPr lang="en-CA" sz="2000" b="1" dirty="0">
                <a:solidFill>
                  <a:schemeClr val="tx2"/>
                </a:solidFill>
                <a:latin typeface="Avenir Next LT Pro" panose="020B0504020202020204" pitchFamily="34" charset="0"/>
              </a:rPr>
              <a:t>decline</a:t>
            </a:r>
            <a:r>
              <a:rPr lang="en-CA" sz="2000" dirty="0">
                <a:solidFill>
                  <a:schemeClr val="tx2"/>
                </a:solidFill>
                <a:latin typeface="Avenir Next LT Pro" panose="020B0504020202020204" pitchFamily="34" charset="0"/>
              </a:rPr>
              <a:t> in your health or functioning</a:t>
            </a:r>
          </a:p>
          <a:p>
            <a:pPr marL="285750" indent="-285750">
              <a:spcAft>
                <a:spcPts val="1200"/>
              </a:spcAft>
              <a:buFont typeface="Arial" panose="020B0604020202020204" pitchFamily="34" charset="0"/>
              <a:buChar char="•"/>
            </a:pPr>
            <a:r>
              <a:rPr lang="en-CA" sz="2000" dirty="0">
                <a:solidFill>
                  <a:schemeClr val="tx2"/>
                </a:solidFill>
                <a:latin typeface="Avenir Next LT Pro" panose="020B0504020202020204" pitchFamily="34" charset="0"/>
              </a:rPr>
              <a:t>With a change in </a:t>
            </a:r>
            <a:r>
              <a:rPr lang="en-CA" sz="2000" b="1" dirty="0">
                <a:solidFill>
                  <a:schemeClr val="tx2"/>
                </a:solidFill>
                <a:latin typeface="Avenir Next LT Pro" panose="020B0504020202020204" pitchFamily="34" charset="0"/>
              </a:rPr>
              <a:t>domicile</a:t>
            </a:r>
            <a:r>
              <a:rPr lang="en-CA" sz="2000" dirty="0">
                <a:solidFill>
                  <a:schemeClr val="tx2"/>
                </a:solidFill>
                <a:latin typeface="Avenir Next LT Pro" panose="020B0504020202020204" pitchFamily="34" charset="0"/>
              </a:rPr>
              <a:t> (where you live) or someone moves in with you</a:t>
            </a:r>
          </a:p>
        </p:txBody>
      </p:sp>
      <p:cxnSp>
        <p:nvCxnSpPr>
          <p:cNvPr id="10" name="Straight Connector 9">
            <a:extLst>
              <a:ext uri="{FF2B5EF4-FFF2-40B4-BE49-F238E27FC236}">
                <a16:creationId xmlns:a16="http://schemas.microsoft.com/office/drawing/2014/main" id="{C870DDA9-B14A-648A-017C-E1162C138014}"/>
              </a:ext>
            </a:extLst>
          </p:cNvPr>
          <p:cNvCxnSpPr/>
          <p:nvPr/>
        </p:nvCxnSpPr>
        <p:spPr>
          <a:xfrm>
            <a:off x="7381460" y="1406607"/>
            <a:ext cx="0" cy="46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456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663F5C-F499-623C-B325-E68799102E0C}"/>
              </a:ext>
            </a:extLst>
          </p:cNvPr>
          <p:cNvSpPr txBox="1"/>
          <p:nvPr/>
        </p:nvSpPr>
        <p:spPr>
          <a:xfrm>
            <a:off x="2906973" y="3120091"/>
            <a:ext cx="6098058" cy="1346010"/>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2"/>
                </a:solidFill>
                <a:effectLst/>
                <a:uLnTx/>
                <a:uFillTx/>
                <a:latin typeface="Avenir Next LT Pro" panose="020B0504020202020204" pitchFamily="34" charset="0"/>
                <a:sym typeface="Helvetica"/>
              </a:rPr>
              <a:t>Contact us: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2"/>
                </a:solidFill>
                <a:effectLst/>
                <a:uLnTx/>
                <a:uFillTx/>
                <a:latin typeface="Avenir Next LT Pro" panose="020B0504020202020204" pitchFamily="34" charset="0"/>
                <a:sym typeface="Helvetica"/>
              </a:rPr>
              <a:t>[</a:t>
            </a:r>
            <a:r>
              <a:rPr kumimoji="0" lang="en-US" sz="2400" b="0" i="1" u="none" strike="noStrike" kern="1200" cap="none" spc="0" normalizeH="0" baseline="0" noProof="0" dirty="0">
                <a:ln>
                  <a:noFill/>
                </a:ln>
                <a:solidFill>
                  <a:schemeClr val="tx2"/>
                </a:solidFill>
                <a:effectLst/>
                <a:uLnTx/>
                <a:uFillTx/>
                <a:latin typeface="Avenir Next LT Pro" panose="020B0504020202020204" pitchFamily="34" charset="0"/>
                <a:sym typeface="Helvetica"/>
              </a:rPr>
              <a:t>insert contact info</a:t>
            </a:r>
            <a:r>
              <a:rPr kumimoji="0" lang="en-US" sz="2400" b="0" i="0" u="none" strike="noStrike" kern="1200" cap="none" spc="0" normalizeH="0" baseline="0" noProof="0" dirty="0">
                <a:ln>
                  <a:noFill/>
                </a:ln>
                <a:solidFill>
                  <a:schemeClr val="tx2"/>
                </a:solidFill>
                <a:effectLst/>
                <a:uLnTx/>
                <a:uFillTx/>
                <a:latin typeface="Avenir Next LT Pro" panose="020B0504020202020204" pitchFamily="34" charset="0"/>
                <a:sym typeface="Helvetica"/>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2"/>
              </a:solidFill>
              <a:effectLst/>
              <a:uLnTx/>
              <a:uFillTx/>
              <a:latin typeface="Avenir Next LT Pro" panose="020B0504020202020204" pitchFamily="34" charset="0"/>
              <a:sym typeface="Helvetica"/>
            </a:endParaRPr>
          </a:p>
        </p:txBody>
      </p:sp>
      <p:pic>
        <p:nvPicPr>
          <p:cNvPr id="13" name="image8.png" descr="Shape, circle&#10;&#10;Description automatically generate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2744">
            <a:off x="6150576" y="5909721"/>
            <a:ext cx="650351" cy="382257"/>
          </a:xfrm>
          <a:prstGeom prst="rect">
            <a:avLst/>
          </a:prstGeom>
          <a:ln w="12700">
            <a:miter lim="400000"/>
          </a:ln>
        </p:spPr>
      </p:pic>
      <p:grpSp>
        <p:nvGrpSpPr>
          <p:cNvPr id="2" name="Group 2">
            <a:extLst>
              <a:ext uri="{FF2B5EF4-FFF2-40B4-BE49-F238E27FC236}">
                <a16:creationId xmlns:a16="http://schemas.microsoft.com/office/drawing/2014/main" id="{39F60201-3463-F284-6263-439C9F266824}"/>
              </a:ext>
            </a:extLst>
          </p:cNvPr>
          <p:cNvGrpSpPr/>
          <p:nvPr/>
        </p:nvGrpSpPr>
        <p:grpSpPr>
          <a:xfrm>
            <a:off x="0" y="0"/>
            <a:ext cx="12192000" cy="2391900"/>
            <a:chOff x="0" y="0"/>
            <a:chExt cx="24384000" cy="4783799"/>
          </a:xfrm>
        </p:grpSpPr>
        <p:pic>
          <p:nvPicPr>
            <p:cNvPr id="4" name="Picture 3">
              <a:extLst>
                <a:ext uri="{FF2B5EF4-FFF2-40B4-BE49-F238E27FC236}">
                  <a16:creationId xmlns:a16="http://schemas.microsoft.com/office/drawing/2014/main" id="{1BE916E3-BDC4-CED3-5BA3-0EE838D02F1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24384000" cy="4783799"/>
            </a:xfrm>
            <a:prstGeom prst="rect">
              <a:avLst/>
            </a:prstGeom>
          </p:spPr>
        </p:pic>
      </p:grpSp>
      <p:sp>
        <p:nvSpPr>
          <p:cNvPr id="5" name="TextBox 4">
            <a:extLst>
              <a:ext uri="{FF2B5EF4-FFF2-40B4-BE49-F238E27FC236}">
                <a16:creationId xmlns:a16="http://schemas.microsoft.com/office/drawing/2014/main" id="{AD23A896-E873-D971-EFB3-D0FEBF67806F}"/>
              </a:ext>
            </a:extLst>
          </p:cNvPr>
          <p:cNvSpPr txBox="1"/>
          <p:nvPr/>
        </p:nvSpPr>
        <p:spPr>
          <a:xfrm>
            <a:off x="2906973" y="4460805"/>
            <a:ext cx="6098058" cy="88537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2"/>
                </a:solidFill>
                <a:effectLst/>
                <a:uLnTx/>
                <a:uFillTx/>
                <a:latin typeface="Avenir Next LT Pro Demi" panose="020B0704020202020204" pitchFamily="34" charset="0"/>
                <a:sym typeface="Helvetica"/>
              </a:rPr>
              <a:t>Please complete the evaluation survey! </a:t>
            </a:r>
            <a:endParaRPr kumimoji="0" lang="en-US" sz="2400" b="0" i="0" u="none" strike="noStrike" kern="1200" cap="none" spc="0" normalizeH="0" baseline="0" noProof="0" dirty="0">
              <a:ln>
                <a:noFill/>
              </a:ln>
              <a:solidFill>
                <a:schemeClr val="tx2"/>
              </a:solidFill>
              <a:effectLst/>
              <a:uLnTx/>
              <a:uFillTx/>
              <a:latin typeface="Avenir Next LT Pro Demi" panose="020B0704020202020204" pitchFamily="34" charset="0"/>
              <a:sym typeface="Helvetica"/>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2"/>
              </a:solidFill>
              <a:effectLst/>
              <a:uLnTx/>
              <a:uFillTx/>
              <a:latin typeface="Avenir Next LT Pro Demi" panose="020B0704020202020204" pitchFamily="34" charset="0"/>
              <a:sym typeface="Helvetica"/>
            </a:endParaRPr>
          </a:p>
        </p:txBody>
      </p:sp>
    </p:spTree>
    <p:extLst>
      <p:ext uri="{BB962C8B-B14F-4D97-AF65-F5344CB8AC3E}">
        <p14:creationId xmlns:p14="http://schemas.microsoft.com/office/powerpoint/2010/main" val="115424711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ign with a plant and markers&#10;&#10;AI-generated content may be incorrect.">
            <a:extLst>
              <a:ext uri="{FF2B5EF4-FFF2-40B4-BE49-F238E27FC236}">
                <a16:creationId xmlns:a16="http://schemas.microsoft.com/office/drawing/2014/main" id="{947A1A7B-9879-7EFD-36BE-2E97583CD15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03883" y="236883"/>
            <a:ext cx="6384234" cy="6384234"/>
          </a:xfrm>
          <a:prstGeom prst="rect">
            <a:avLst/>
          </a:prstGeom>
        </p:spPr>
      </p:pic>
      <p:pic>
        <p:nvPicPr>
          <p:cNvPr id="2" name="image7.png">
            <a:extLst>
              <a:ext uri="{FF2B5EF4-FFF2-40B4-BE49-F238E27FC236}">
                <a16:creationId xmlns:a16="http://schemas.microsoft.com/office/drawing/2014/main" id="{52E89265-4EDE-853E-B414-7AD5FCE486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22966" y="6062443"/>
            <a:ext cx="2038396" cy="558674"/>
          </a:xfrm>
          <a:prstGeom prst="rect">
            <a:avLst/>
          </a:prstGeom>
          <a:ln w="12700">
            <a:miter lim="400000"/>
          </a:ln>
        </p:spPr>
      </p:pic>
    </p:spTree>
    <p:extLst>
      <p:ext uri="{BB962C8B-B14F-4D97-AF65-F5344CB8AC3E}">
        <p14:creationId xmlns:p14="http://schemas.microsoft.com/office/powerpoint/2010/main" val="26206296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738F1-1F75-C94A-E349-04DB3DC6064B}"/>
            </a:ext>
          </a:extLst>
        </p:cNvPr>
        <p:cNvGrpSpPr/>
        <p:nvPr/>
      </p:nvGrpSpPr>
      <p:grpSpPr>
        <a:xfrm>
          <a:off x="0" y="0"/>
          <a:ext cx="0" cy="0"/>
          <a:chOff x="0" y="0"/>
          <a:chExt cx="0" cy="0"/>
        </a:xfrm>
      </p:grpSpPr>
      <p:sp>
        <p:nvSpPr>
          <p:cNvPr id="157" name="Shape 157">
            <a:extLst>
              <a:ext uri="{FF2B5EF4-FFF2-40B4-BE49-F238E27FC236}">
                <a16:creationId xmlns:a16="http://schemas.microsoft.com/office/drawing/2014/main" id="{E6550CB1-D1DD-7793-C65C-005807F8951F}"/>
              </a:ext>
            </a:extLst>
          </p:cNvPr>
          <p:cNvSpPr/>
          <p:nvPr/>
        </p:nvSpPr>
        <p:spPr>
          <a:xfrm>
            <a:off x="659748" y="1155690"/>
            <a:ext cx="6912000" cy="720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58" name="image7.png">
            <a:extLst>
              <a:ext uri="{FF2B5EF4-FFF2-40B4-BE49-F238E27FC236}">
                <a16:creationId xmlns:a16="http://schemas.microsoft.com/office/drawing/2014/main" id="{94D25074-6D88-823C-0F35-467B1E16C8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896" y="6168709"/>
            <a:ext cx="2038396" cy="558674"/>
          </a:xfrm>
          <a:prstGeom prst="rect">
            <a:avLst/>
          </a:prstGeom>
          <a:ln w="12700">
            <a:miter lim="400000"/>
          </a:ln>
        </p:spPr>
      </p:pic>
      <p:pic>
        <p:nvPicPr>
          <p:cNvPr id="159" name="image7.jpeg" descr="Background pattern&#10;&#10;Description automatically generated">
            <a:extLst>
              <a:ext uri="{FF2B5EF4-FFF2-40B4-BE49-F238E27FC236}">
                <a16:creationId xmlns:a16="http://schemas.microsoft.com/office/drawing/2014/main" id="{8B7FDDAE-3E8C-5B5A-4C0F-D056633FC79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335617" y="0"/>
            <a:ext cx="3856387" cy="6858000"/>
          </a:xfrm>
          <a:prstGeom prst="rect">
            <a:avLst/>
          </a:prstGeom>
          <a:ln w="12700">
            <a:miter lim="400000"/>
          </a:ln>
        </p:spPr>
      </p:pic>
      <p:sp>
        <p:nvSpPr>
          <p:cNvPr id="2" name="Shape 169">
            <a:extLst>
              <a:ext uri="{FF2B5EF4-FFF2-40B4-BE49-F238E27FC236}">
                <a16:creationId xmlns:a16="http://schemas.microsoft.com/office/drawing/2014/main" id="{D1FFD53D-3829-8ED5-16BF-8B55A798CF40}"/>
              </a:ext>
            </a:extLst>
          </p:cNvPr>
          <p:cNvSpPr/>
          <p:nvPr/>
        </p:nvSpPr>
        <p:spPr>
          <a:xfrm>
            <a:off x="659749" y="369357"/>
            <a:ext cx="6404681" cy="70788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sz="4000" dirty="0">
                <a:solidFill>
                  <a:schemeClr val="tx2"/>
                </a:solidFill>
                <a:latin typeface="Avenir Next LT Pro Demi" panose="020B0704020202020204" pitchFamily="34" charset="0"/>
              </a:rPr>
              <a:t>Outline</a:t>
            </a:r>
            <a:endParaRPr sz="4000" dirty="0">
              <a:solidFill>
                <a:schemeClr val="tx2"/>
              </a:solidFill>
              <a:latin typeface="Avenir Next LT Pro Demi" panose="020B0704020202020204" pitchFamily="34" charset="0"/>
            </a:endParaRPr>
          </a:p>
        </p:txBody>
      </p:sp>
      <p:graphicFrame>
        <p:nvGraphicFramePr>
          <p:cNvPr id="3" name="Table 2">
            <a:extLst>
              <a:ext uri="{FF2B5EF4-FFF2-40B4-BE49-F238E27FC236}">
                <a16:creationId xmlns:a16="http://schemas.microsoft.com/office/drawing/2014/main" id="{1005F057-8D63-C664-746D-84FABBC53548}"/>
              </a:ext>
            </a:extLst>
          </p:cNvPr>
          <p:cNvGraphicFramePr>
            <a:graphicFrameLocks noGrp="1"/>
          </p:cNvGraphicFramePr>
          <p:nvPr>
            <p:extLst>
              <p:ext uri="{D42A27DB-BD31-4B8C-83A1-F6EECF244321}">
                <p14:modId xmlns:p14="http://schemas.microsoft.com/office/powerpoint/2010/main" val="1498968302"/>
              </p:ext>
            </p:extLst>
          </p:nvPr>
        </p:nvGraphicFramePr>
        <p:xfrm>
          <a:off x="659748" y="1657014"/>
          <a:ext cx="6912000" cy="3406860"/>
        </p:xfrm>
        <a:graphic>
          <a:graphicData uri="http://schemas.openxmlformats.org/drawingml/2006/table">
            <a:tbl>
              <a:tblPr firstRow="1" bandRow="1">
                <a:tableStyleId>{C083E6E3-FA7D-4D7B-A595-EF9225AFEA82}</a:tableStyleId>
              </a:tblPr>
              <a:tblGrid>
                <a:gridCol w="5248509">
                  <a:extLst>
                    <a:ext uri="{9D8B030D-6E8A-4147-A177-3AD203B41FA5}">
                      <a16:colId xmlns:a16="http://schemas.microsoft.com/office/drawing/2014/main" val="1585909882"/>
                    </a:ext>
                  </a:extLst>
                </a:gridCol>
                <a:gridCol w="1663491">
                  <a:extLst>
                    <a:ext uri="{9D8B030D-6E8A-4147-A177-3AD203B41FA5}">
                      <a16:colId xmlns:a16="http://schemas.microsoft.com/office/drawing/2014/main" val="1692090742"/>
                    </a:ext>
                  </a:extLst>
                </a:gridCol>
              </a:tblGrid>
              <a:tr h="2016000">
                <a:tc>
                  <a:txBody>
                    <a:bodyPr/>
                    <a:lstStyle/>
                    <a:p>
                      <a:r>
                        <a:rPr lang="en-CA" sz="2400" b="0" dirty="0">
                          <a:solidFill>
                            <a:schemeClr val="tx2"/>
                          </a:solidFill>
                          <a:latin typeface="Avenir Next LT Pro" panose="020B0504020202020204" pitchFamily="34" charset="0"/>
                        </a:rPr>
                        <a:t>Presentation</a:t>
                      </a:r>
                    </a:p>
                    <a:p>
                      <a:pPr marL="8128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2"/>
                          </a:solidFill>
                          <a:latin typeface="Avenir Next LT Pro" panose="020B0504020202020204" pitchFamily="34" charset="0"/>
                        </a:rPr>
                        <a:t>Personal directives: part of “advance care planning”</a:t>
                      </a:r>
                    </a:p>
                    <a:p>
                      <a:pPr marL="812800" indent="-457200">
                        <a:buFont typeface="Arial" panose="020B0604020202020204" pitchFamily="34" charset="0"/>
                        <a:buChar char="•"/>
                      </a:pPr>
                      <a:r>
                        <a:rPr lang="en-CA" sz="2400" b="0" dirty="0">
                          <a:solidFill>
                            <a:schemeClr val="tx2"/>
                          </a:solidFill>
                          <a:latin typeface="Avenir Next LT Pro" panose="020B0504020202020204" pitchFamily="34" charset="0"/>
                        </a:rPr>
                        <a:t>Tips for preparing your personal directive</a:t>
                      </a:r>
                    </a:p>
                  </a:txBody>
                  <a:tcPr/>
                </a:tc>
                <a:tc>
                  <a:txBody>
                    <a:bodyPr/>
                    <a:lstStyle/>
                    <a:p>
                      <a:r>
                        <a:rPr lang="en-CA" sz="2400" b="0" dirty="0">
                          <a:solidFill>
                            <a:schemeClr val="tx2"/>
                          </a:solidFill>
                          <a:latin typeface="Avenir Next LT Pro" panose="020B0504020202020204" pitchFamily="34" charset="0"/>
                        </a:rPr>
                        <a:t>6:30-7:00</a:t>
                      </a:r>
                    </a:p>
                  </a:txBody>
                  <a:tcPr/>
                </a:tc>
                <a:extLst>
                  <a:ext uri="{0D108BD9-81ED-4DB2-BD59-A6C34878D82A}">
                    <a16:rowId xmlns:a16="http://schemas.microsoft.com/office/drawing/2014/main" val="3662090944"/>
                  </a:ext>
                </a:extLst>
              </a:tr>
              <a:tr h="850860">
                <a:tc>
                  <a:txBody>
                    <a:bodyPr/>
                    <a:lstStyle/>
                    <a:p>
                      <a:pPr marL="0" marR="0" indent="0">
                        <a:spcBef>
                          <a:spcPts val="0"/>
                        </a:spcBef>
                        <a:spcAft>
                          <a:spcPts val="0"/>
                        </a:spcAft>
                        <a:buFont typeface="Arial" panose="020B0604020202020204" pitchFamily="34" charset="0"/>
                        <a:buNone/>
                      </a:pPr>
                      <a:r>
                        <a:rPr lang="en-CA" sz="2400" b="0" dirty="0">
                          <a:solidFill>
                            <a:schemeClr val="tx2"/>
                          </a:solidFill>
                          <a:latin typeface="Avenir Next LT Pro" panose="020B0504020202020204" pitchFamily="34" charset="0"/>
                        </a:rPr>
                        <a:t>Learning and preparing hands-on activities</a:t>
                      </a:r>
                    </a:p>
                  </a:txBody>
                  <a:tcPr>
                    <a:lnB w="12700" cap="flat" cmpd="sng" algn="ctr">
                      <a:solidFill>
                        <a:schemeClr val="accent3"/>
                      </a:solidFill>
                      <a:prstDash val="solid"/>
                      <a:round/>
                      <a:headEnd type="none" w="med" len="med"/>
                      <a:tailEnd type="none" w="med" len="med"/>
                    </a:lnB>
                    <a:noFill/>
                  </a:tcPr>
                </a:tc>
                <a:tc>
                  <a:txBody>
                    <a:bodyPr/>
                    <a:lstStyle/>
                    <a:p>
                      <a:r>
                        <a:rPr lang="en-CA" sz="2400" b="0" dirty="0">
                          <a:solidFill>
                            <a:schemeClr val="tx2"/>
                          </a:solidFill>
                          <a:latin typeface="Avenir Next LT Pro" panose="020B0504020202020204" pitchFamily="34" charset="0"/>
                        </a:rPr>
                        <a:t>7:00-7:55</a:t>
                      </a: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011035418"/>
                  </a:ext>
                </a:extLst>
              </a:tr>
              <a:tr h="540000">
                <a:tc>
                  <a:txBody>
                    <a:bodyPr/>
                    <a:lstStyle/>
                    <a:p>
                      <a:r>
                        <a:rPr lang="en-US" sz="2400" dirty="0">
                          <a:solidFill>
                            <a:schemeClr val="tx2"/>
                          </a:solidFill>
                          <a:latin typeface="Avenir Next LT Pro" panose="020B0504020202020204" pitchFamily="34" charset="0"/>
                        </a:rPr>
                        <a:t>Wrap up</a:t>
                      </a:r>
                      <a:endParaRPr lang="en-CA" sz="2400" b="0" dirty="0">
                        <a:solidFill>
                          <a:schemeClr val="tx2"/>
                        </a:solidFill>
                        <a:latin typeface="Avenir Next LT Pro" panose="020B0504020202020204" pitchFamily="34" charset="0"/>
                      </a:endParaRPr>
                    </a:p>
                  </a:txBody>
                  <a:tcPr>
                    <a:lnT w="12700" cap="flat" cmpd="sng" algn="ctr">
                      <a:solidFill>
                        <a:schemeClr val="accent3"/>
                      </a:solidFill>
                      <a:prstDash val="solid"/>
                      <a:round/>
                      <a:headEnd type="none" w="med" len="med"/>
                      <a:tailEnd type="none" w="med" len="med"/>
                    </a:lnT>
                  </a:tcPr>
                </a:tc>
                <a:tc>
                  <a:txBody>
                    <a:bodyPr/>
                    <a:lstStyle/>
                    <a:p>
                      <a:r>
                        <a:rPr lang="en-CA" sz="2400" b="0" dirty="0">
                          <a:solidFill>
                            <a:schemeClr val="tx2"/>
                          </a:solidFill>
                          <a:latin typeface="Avenir Next LT Pro" panose="020B0504020202020204" pitchFamily="34" charset="0"/>
                        </a:rPr>
                        <a:t>7:55-8:00</a:t>
                      </a:r>
                    </a:p>
                  </a:txBody>
                  <a:tcP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569855289"/>
                  </a:ext>
                </a:extLst>
              </a:tr>
            </a:tbl>
          </a:graphicData>
        </a:graphic>
      </p:graphicFrame>
    </p:spTree>
    <p:extLst>
      <p:ext uri="{BB962C8B-B14F-4D97-AF65-F5344CB8AC3E}">
        <p14:creationId xmlns:p14="http://schemas.microsoft.com/office/powerpoint/2010/main" val="102859172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FDF38D-168F-7491-3247-61BE2B1B0253}"/>
              </a:ext>
            </a:extLst>
          </p:cNvPr>
          <p:cNvPicPr>
            <a:picLocks noChangeAspect="1"/>
          </p:cNvPicPr>
          <p:nvPr/>
        </p:nvPicPr>
        <p:blipFill>
          <a:blip r:embed="rId3"/>
          <a:srcRect l="45935" t="11296" r="32503" b="48519"/>
          <a:stretch>
            <a:fillRect/>
          </a:stretch>
        </p:blipFill>
        <p:spPr>
          <a:xfrm>
            <a:off x="5080134" y="1338094"/>
            <a:ext cx="3840356" cy="4762039"/>
          </a:xfrm>
          <a:prstGeom prst="rect">
            <a:avLst/>
          </a:prstGeom>
        </p:spPr>
      </p:pic>
      <p:sp>
        <p:nvSpPr>
          <p:cNvPr id="10" name="Title 1">
            <a:extLst>
              <a:ext uri="{FF2B5EF4-FFF2-40B4-BE49-F238E27FC236}">
                <a16:creationId xmlns:a16="http://schemas.microsoft.com/office/drawing/2014/main" id="{DF7166D5-42C4-948E-DB50-C3CD3A24CE3F}"/>
              </a:ext>
            </a:extLst>
          </p:cNvPr>
          <p:cNvSpPr>
            <a:spLocks noGrp="1"/>
          </p:cNvSpPr>
          <p:nvPr>
            <p:ph type="title"/>
          </p:nvPr>
        </p:nvSpPr>
        <p:spPr>
          <a:xfrm>
            <a:off x="936848" y="1316893"/>
            <a:ext cx="3770620" cy="797382"/>
          </a:xfrm>
        </p:spPr>
        <p:txBody>
          <a:bodyPr/>
          <a:lstStyle/>
          <a:p>
            <a:r>
              <a:rPr lang="en-CA" dirty="0">
                <a:latin typeface="Avenir Next LT Pro Demi" panose="020B0704020202020204" pitchFamily="34" charset="0"/>
              </a:rPr>
              <a:t>Mr. Singh</a:t>
            </a:r>
          </a:p>
        </p:txBody>
      </p:sp>
      <p:sp>
        <p:nvSpPr>
          <p:cNvPr id="11" name="Shape 157">
            <a:extLst>
              <a:ext uri="{FF2B5EF4-FFF2-40B4-BE49-F238E27FC236}">
                <a16:creationId xmlns:a16="http://schemas.microsoft.com/office/drawing/2014/main" id="{470C1E6A-28B0-4EBF-67D6-E730AE62512B}"/>
              </a:ext>
            </a:extLst>
          </p:cNvPr>
          <p:cNvSpPr/>
          <p:nvPr/>
        </p:nvSpPr>
        <p:spPr>
          <a:xfrm>
            <a:off x="919915" y="2162943"/>
            <a:ext cx="3564000" cy="720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Tree>
    <p:extLst>
      <p:ext uri="{BB962C8B-B14F-4D97-AF65-F5344CB8AC3E}">
        <p14:creationId xmlns:p14="http://schemas.microsoft.com/office/powerpoint/2010/main" val="308663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E9522-3602-6818-983C-CC0B4A0B8465}"/>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CED6669A-55F8-437C-54F5-6B688B146405}"/>
              </a:ext>
            </a:extLst>
          </p:cNvPr>
          <p:cNvSpPr/>
          <p:nvPr/>
        </p:nvSpPr>
        <p:spPr>
          <a:xfrm>
            <a:off x="704804" y="944943"/>
            <a:ext cx="7116812" cy="116954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7000">
                <a:latin typeface="Avenir LT Std 65 Medium"/>
                <a:ea typeface="Avenir LT Std 65 Medium"/>
                <a:cs typeface="Avenir LT Std 65 Medium"/>
                <a:sym typeface="Avenir LT Std 65 Medium"/>
              </a:defRPr>
            </a:pPr>
            <a:endParaRPr dirty="0"/>
          </a:p>
        </p:txBody>
      </p:sp>
      <p:sp>
        <p:nvSpPr>
          <p:cNvPr id="126" name="Shape 126">
            <a:extLst>
              <a:ext uri="{FF2B5EF4-FFF2-40B4-BE49-F238E27FC236}">
                <a16:creationId xmlns:a16="http://schemas.microsoft.com/office/drawing/2014/main" id="{1DDFD333-D93A-FDDB-2EEA-918100A3B38B}"/>
              </a:ext>
            </a:extLst>
          </p:cNvPr>
          <p:cNvSpPr/>
          <p:nvPr/>
        </p:nvSpPr>
        <p:spPr>
          <a:xfrm>
            <a:off x="694480" y="4837774"/>
            <a:ext cx="6458674" cy="1116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27" name="image1.png" descr="Shape, circle&#10;&#10;Description automatically generated">
            <a:extLst>
              <a:ext uri="{FF2B5EF4-FFF2-40B4-BE49-F238E27FC236}">
                <a16:creationId xmlns:a16="http://schemas.microsoft.com/office/drawing/2014/main" id="{98E44B63-2808-F5E1-E2C0-3EDD6E11AD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426731">
            <a:off x="776934" y="360289"/>
            <a:ext cx="808391" cy="493306"/>
          </a:xfrm>
          <a:prstGeom prst="rect">
            <a:avLst/>
          </a:prstGeom>
          <a:ln w="12700">
            <a:miter lim="400000"/>
          </a:ln>
        </p:spPr>
      </p:pic>
      <p:pic>
        <p:nvPicPr>
          <p:cNvPr id="128" name="image3.png" descr="Icon&#10;&#10;Description automatically generated">
            <a:extLst>
              <a:ext uri="{FF2B5EF4-FFF2-40B4-BE49-F238E27FC236}">
                <a16:creationId xmlns:a16="http://schemas.microsoft.com/office/drawing/2014/main" id="{E07B46FA-7F33-2936-95B1-B8B85FCF9E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927" y="997489"/>
            <a:ext cx="321967" cy="261820"/>
          </a:xfrm>
          <a:prstGeom prst="rect">
            <a:avLst/>
          </a:prstGeom>
          <a:ln w="12700">
            <a:miter lim="400000"/>
          </a:ln>
        </p:spPr>
      </p:pic>
      <p:pic>
        <p:nvPicPr>
          <p:cNvPr id="129" name="image7.png">
            <a:extLst>
              <a:ext uri="{FF2B5EF4-FFF2-40B4-BE49-F238E27FC236}">
                <a16:creationId xmlns:a16="http://schemas.microsoft.com/office/drawing/2014/main" id="{8FB21C50-1333-B787-E1A6-F54F326D37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804" y="5960143"/>
            <a:ext cx="2038396" cy="558674"/>
          </a:xfrm>
          <a:prstGeom prst="rect">
            <a:avLst/>
          </a:prstGeom>
          <a:ln w="12700">
            <a:miter lim="400000"/>
          </a:ln>
        </p:spPr>
      </p:pic>
      <p:pic>
        <p:nvPicPr>
          <p:cNvPr id="130" name="image8.png" descr="Shape, circle&#10;&#10;Description automatically generated">
            <a:extLst>
              <a:ext uri="{FF2B5EF4-FFF2-40B4-BE49-F238E27FC236}">
                <a16:creationId xmlns:a16="http://schemas.microsoft.com/office/drawing/2014/main" id="{EF42BB45-39B5-FCA1-4122-6F505331EA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92744">
            <a:off x="6150576" y="5909721"/>
            <a:ext cx="650351" cy="382257"/>
          </a:xfrm>
          <a:prstGeom prst="rect">
            <a:avLst/>
          </a:prstGeom>
          <a:ln w="12700">
            <a:miter lim="400000"/>
          </a:ln>
        </p:spPr>
      </p:pic>
      <p:pic>
        <p:nvPicPr>
          <p:cNvPr id="131" name="image2.jpeg" descr="A picture containing diagram&#10;&#10;Description automatically generated">
            <a:extLst>
              <a:ext uri="{FF2B5EF4-FFF2-40B4-BE49-F238E27FC236}">
                <a16:creationId xmlns:a16="http://schemas.microsoft.com/office/drawing/2014/main" id="{37514AE9-C5C0-8A2C-5B71-ABB802A3B6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9888" y="-30271"/>
            <a:ext cx="4312112" cy="6888272"/>
          </a:xfrm>
          <a:prstGeom prst="rect">
            <a:avLst/>
          </a:prstGeom>
          <a:ln w="12700">
            <a:miter lim="400000"/>
          </a:ln>
        </p:spPr>
      </p:pic>
      <p:sp>
        <p:nvSpPr>
          <p:cNvPr id="2" name="Shape 114">
            <a:extLst>
              <a:ext uri="{FF2B5EF4-FFF2-40B4-BE49-F238E27FC236}">
                <a16:creationId xmlns:a16="http://schemas.microsoft.com/office/drawing/2014/main" id="{59F13DCF-A990-6B6B-A8B0-A878D3BFE1DF}"/>
              </a:ext>
            </a:extLst>
          </p:cNvPr>
          <p:cNvSpPr/>
          <p:nvPr/>
        </p:nvSpPr>
        <p:spPr>
          <a:xfrm>
            <a:off x="809346" y="1311855"/>
            <a:ext cx="6305708" cy="341631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7200">
                <a:solidFill>
                  <a:srgbClr val="FFFFFF"/>
                </a:solidFill>
                <a:latin typeface="Avenir LT Std 65 Medium"/>
                <a:ea typeface="Avenir LT Std 65 Medium"/>
                <a:cs typeface="Avenir LT Std 65 Medium"/>
                <a:sym typeface="Avenir LT Std 65 Medium"/>
              </a:defRPr>
            </a:pPr>
            <a:endParaRPr sz="5400" dirty="0">
              <a:solidFill>
                <a:schemeClr val="tx2"/>
              </a:solidFill>
              <a:latin typeface="Avenir Next LT Pro Demi" panose="020B0704020202020204" pitchFamily="34" charset="0"/>
            </a:endParaRPr>
          </a:p>
          <a:p>
            <a:pPr>
              <a:defRPr sz="7200">
                <a:solidFill>
                  <a:srgbClr val="FFFFFF"/>
                </a:solidFill>
                <a:latin typeface="Avenir LT Std 65 Medium"/>
                <a:ea typeface="Avenir LT Std 65 Medium"/>
                <a:cs typeface="Avenir LT Std 65 Medium"/>
                <a:sym typeface="Avenir LT Std 65 Medium"/>
              </a:defRPr>
            </a:pPr>
            <a:r>
              <a:rPr lang="en-CA" sz="5400" dirty="0">
                <a:solidFill>
                  <a:schemeClr val="tx2"/>
                </a:solidFill>
                <a:latin typeface="Avenir Next LT Pro Demi" panose="020B0704020202020204" pitchFamily="34" charset="0"/>
              </a:rPr>
              <a:t>Personal directives: part of “advance care planning”</a:t>
            </a:r>
            <a:endParaRPr sz="5400" dirty="0">
              <a:solidFill>
                <a:schemeClr val="tx2"/>
              </a:solidFill>
              <a:latin typeface="Avenir Next LT Pro Demi" panose="020B0704020202020204" pitchFamily="34" charset="0"/>
            </a:endParaRPr>
          </a:p>
        </p:txBody>
      </p:sp>
    </p:spTree>
    <p:extLst>
      <p:ext uri="{BB962C8B-B14F-4D97-AF65-F5344CB8AC3E}">
        <p14:creationId xmlns:p14="http://schemas.microsoft.com/office/powerpoint/2010/main" val="92492577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46">
            <a:extLst>
              <a:ext uri="{FF2B5EF4-FFF2-40B4-BE49-F238E27FC236}">
                <a16:creationId xmlns:a16="http://schemas.microsoft.com/office/drawing/2014/main" id="{9FB9E4A9-6BD7-F5A8-2712-EB29A1FFA03A}"/>
              </a:ext>
            </a:extLst>
          </p:cNvPr>
          <p:cNvSpPr/>
          <p:nvPr/>
        </p:nvSpPr>
        <p:spPr>
          <a:xfrm>
            <a:off x="953398" y="3892750"/>
            <a:ext cx="4434346" cy="107721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pPr algn="ctr"/>
            <a:r>
              <a:rPr lang="en-US" sz="3200" dirty="0">
                <a:solidFill>
                  <a:schemeClr val="tx2"/>
                </a:solidFill>
                <a:latin typeface="Avenir Next LT Pro" panose="020B0504020202020204" pitchFamily="34" charset="0"/>
              </a:rPr>
              <a:t>For </a:t>
            </a:r>
            <a:r>
              <a:rPr lang="en-US" sz="3200" b="1" dirty="0">
                <a:solidFill>
                  <a:schemeClr val="tx2"/>
                </a:solidFill>
                <a:latin typeface="Avenir Next LT Pro" panose="020B0504020202020204" pitchFamily="34" charset="0"/>
              </a:rPr>
              <a:t>every adult</a:t>
            </a:r>
            <a:r>
              <a:rPr lang="en-US" sz="3200" dirty="0">
                <a:solidFill>
                  <a:schemeClr val="tx2"/>
                </a:solidFill>
                <a:latin typeface="Avenir Next LT Pro" panose="020B0504020202020204" pitchFamily="34" charset="0"/>
              </a:rPr>
              <a:t> </a:t>
            </a:r>
          </a:p>
          <a:p>
            <a:pPr algn="ctr"/>
            <a:r>
              <a:rPr lang="en-US" sz="3200" dirty="0">
                <a:solidFill>
                  <a:schemeClr val="tx2"/>
                </a:solidFill>
                <a:latin typeface="Avenir Next LT Pro" panose="020B0504020202020204" pitchFamily="34" charset="0"/>
              </a:rPr>
              <a:t>at any point in life</a:t>
            </a:r>
            <a:endParaRPr sz="3200" dirty="0">
              <a:solidFill>
                <a:schemeClr val="tx2"/>
              </a:solidFill>
              <a:latin typeface="Avenir Next LT Pro" panose="020B0504020202020204" pitchFamily="34" charset="0"/>
            </a:endParaRPr>
          </a:p>
        </p:txBody>
      </p:sp>
      <p:sp>
        <p:nvSpPr>
          <p:cNvPr id="7" name="Shape 146">
            <a:extLst>
              <a:ext uri="{FF2B5EF4-FFF2-40B4-BE49-F238E27FC236}">
                <a16:creationId xmlns:a16="http://schemas.microsoft.com/office/drawing/2014/main" id="{6BA701FA-1868-C71A-9ECD-EB067EE300C7}"/>
              </a:ext>
            </a:extLst>
          </p:cNvPr>
          <p:cNvSpPr/>
          <p:nvPr/>
        </p:nvSpPr>
        <p:spPr>
          <a:xfrm>
            <a:off x="5928913" y="3892750"/>
            <a:ext cx="4663994" cy="206209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pPr algn="ctr"/>
            <a:r>
              <a:rPr lang="en-US" sz="3200" dirty="0">
                <a:solidFill>
                  <a:schemeClr val="tx2"/>
                </a:solidFill>
                <a:latin typeface="Avenir Next LT Pro" panose="020B0504020202020204" pitchFamily="34" charset="0"/>
              </a:rPr>
              <a:t>Best done when a person is </a:t>
            </a:r>
            <a:r>
              <a:rPr lang="en-US" sz="3200" b="1" dirty="0">
                <a:solidFill>
                  <a:schemeClr val="tx2"/>
                </a:solidFill>
                <a:latin typeface="Avenir Next LT Pro" panose="020B0504020202020204" pitchFamily="34" charset="0"/>
              </a:rPr>
              <a:t>healthy</a:t>
            </a:r>
            <a:r>
              <a:rPr lang="en-US" sz="3200" dirty="0">
                <a:solidFill>
                  <a:schemeClr val="tx2"/>
                </a:solidFill>
                <a:latin typeface="Avenir Next LT Pro" panose="020B0504020202020204" pitchFamily="34" charset="0"/>
              </a:rPr>
              <a:t>, before there is an urgent need for it</a:t>
            </a:r>
            <a:endParaRPr sz="3200" dirty="0">
              <a:solidFill>
                <a:schemeClr val="tx2"/>
              </a:solidFill>
              <a:latin typeface="Avenir Next LT Pro" panose="020B0504020202020204" pitchFamily="34" charset="0"/>
            </a:endParaRPr>
          </a:p>
        </p:txBody>
      </p:sp>
      <p:pic>
        <p:nvPicPr>
          <p:cNvPr id="9" name="Picture 8" descr="A picture containing black, darkness&#10;&#10;Description automatically generated">
            <a:extLst>
              <a:ext uri="{FF2B5EF4-FFF2-40B4-BE49-F238E27FC236}">
                <a16:creationId xmlns:a16="http://schemas.microsoft.com/office/drawing/2014/main" id="{F57DD852-87BC-6DA7-AFE5-26B77AF61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7572" y="2468985"/>
            <a:ext cx="1566675" cy="1301499"/>
          </a:xfrm>
          <a:prstGeom prst="rect">
            <a:avLst/>
          </a:prstGeom>
        </p:spPr>
      </p:pic>
      <p:pic>
        <p:nvPicPr>
          <p:cNvPr id="1026" name="Picture 2" descr="adult Icon 331387">
            <a:extLst>
              <a:ext uri="{FF2B5EF4-FFF2-40B4-BE49-F238E27FC236}">
                <a16:creationId xmlns:a16="http://schemas.microsoft.com/office/drawing/2014/main" id="{47B142D0-6C9A-2A03-465F-C33FD18F1DB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99093" y="1201696"/>
            <a:ext cx="3229661" cy="3229661"/>
          </a:xfrm>
          <a:prstGeom prst="rect">
            <a:avLst/>
          </a:prstGeom>
          <a:noFill/>
          <a:extLst>
            <a:ext uri="{909E8E84-426E-40DD-AFC4-6F175D3DCCD1}">
              <a14:hiddenFill xmlns:a14="http://schemas.microsoft.com/office/drawing/2010/main">
                <a:solidFill>
                  <a:srgbClr val="FFFFFF"/>
                </a:solidFill>
              </a14:hiddenFill>
            </a:ext>
          </a:extLst>
        </p:spPr>
      </p:pic>
      <p:sp>
        <p:nvSpPr>
          <p:cNvPr id="2" name="Shape 140">
            <a:extLst>
              <a:ext uri="{FF2B5EF4-FFF2-40B4-BE49-F238E27FC236}">
                <a16:creationId xmlns:a16="http://schemas.microsoft.com/office/drawing/2014/main" id="{51A25701-B4AD-E8F7-8543-7544B2C67129}"/>
              </a:ext>
            </a:extLst>
          </p:cNvPr>
          <p:cNvSpPr/>
          <p:nvPr/>
        </p:nvSpPr>
        <p:spPr>
          <a:xfrm>
            <a:off x="2114687" y="566687"/>
            <a:ext cx="7724083" cy="7694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Avenir Next LT Pro Demi" panose="020B0704020202020204" pitchFamily="34" charset="0"/>
                <a:sym typeface="Avenir LT Std 65 Medium"/>
              </a:rPr>
              <a:t>Advance care planning is . . . </a:t>
            </a:r>
            <a:endParaRPr kumimoji="0" sz="4400" b="0" i="0" u="none" strike="noStrike" kern="1200" cap="none" spc="0" normalizeH="0" baseline="0" noProof="0" dirty="0">
              <a:ln>
                <a:noFill/>
              </a:ln>
              <a:solidFill>
                <a:schemeClr val="tx2"/>
              </a:solidFill>
              <a:effectLst/>
              <a:uLnTx/>
              <a:uFillTx/>
              <a:latin typeface="Avenir Next LT Pro Demi" panose="020B0704020202020204" pitchFamily="34" charset="0"/>
              <a:sym typeface="Avenir LT Std 65 Medium"/>
            </a:endParaRPr>
          </a:p>
        </p:txBody>
      </p:sp>
      <p:sp>
        <p:nvSpPr>
          <p:cNvPr id="3" name="Shape 157">
            <a:extLst>
              <a:ext uri="{FF2B5EF4-FFF2-40B4-BE49-F238E27FC236}">
                <a16:creationId xmlns:a16="http://schemas.microsoft.com/office/drawing/2014/main" id="{FAD6FB35-D074-C65F-DC76-F42634895E3A}"/>
              </a:ext>
            </a:extLst>
          </p:cNvPr>
          <p:cNvSpPr/>
          <p:nvPr/>
        </p:nvSpPr>
        <p:spPr>
          <a:xfrm>
            <a:off x="1968913" y="1386390"/>
            <a:ext cx="7920000" cy="72000"/>
          </a:xfrm>
          <a:prstGeom prst="rect">
            <a:avLst/>
          </a:prstGeom>
          <a:solidFill>
            <a:srgbClr val="FA803D"/>
          </a:solidFill>
          <a:ln w="12700">
            <a:miter lim="400000"/>
          </a:ln>
        </p:spPr>
        <p:txBody>
          <a:bodyPr lIns="45718" tIns="45718" rIns="45718"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n-lt"/>
                <a:ea typeface="+mn-ea"/>
                <a:cs typeface="+mn-cs"/>
                <a:sym typeface="Calibri"/>
              </a:defRPr>
            </a:pPr>
            <a:endParaRPr kumimoji="0" sz="1800" b="0" i="0" u="none" strike="noStrike" kern="1200" cap="none" spc="0" normalizeH="0" baseline="0" noProof="0">
              <a:ln>
                <a:noFill/>
              </a:ln>
              <a:solidFill>
                <a:srgbClr val="FFFFFF"/>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58075031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5142429" y="307799"/>
            <a:ext cx="6204034" cy="144654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sz="4400" dirty="0">
                <a:solidFill>
                  <a:schemeClr val="tx2"/>
                </a:solidFill>
                <a:latin typeface="Avenir Next LT Pro Demi" panose="020B0704020202020204" pitchFamily="34" charset="0"/>
              </a:rPr>
              <a:t>The 5 steps of advance care planning</a:t>
            </a:r>
            <a:endParaRPr sz="4400" dirty="0">
              <a:solidFill>
                <a:schemeClr val="tx2"/>
              </a:solidFill>
              <a:latin typeface="Avenir Next LT Pro Demi" panose="020B0704020202020204" pitchFamily="34" charset="0"/>
            </a:endParaRPr>
          </a:p>
        </p:txBody>
      </p:sp>
      <p:sp>
        <p:nvSpPr>
          <p:cNvPr id="142" name="Shape 142"/>
          <p:cNvSpPr/>
          <p:nvPr/>
        </p:nvSpPr>
        <p:spPr>
          <a:xfrm>
            <a:off x="5004125" y="1868859"/>
            <a:ext cx="6458677" cy="720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43" name="image7.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2664" y="5849036"/>
            <a:ext cx="2038398" cy="558674"/>
          </a:xfrm>
          <a:prstGeom prst="rect">
            <a:avLst/>
          </a:prstGeom>
          <a:ln w="12700">
            <a:miter lim="400000"/>
          </a:ln>
        </p:spPr>
      </p:pic>
      <p:pic>
        <p:nvPicPr>
          <p:cNvPr id="144" name="image5.jpeg" descr="Background pattern&#10;&#10;Description automatically generate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9783"/>
            <a:ext cx="4305783" cy="6896169"/>
          </a:xfrm>
          <a:prstGeom prst="rect">
            <a:avLst/>
          </a:prstGeom>
          <a:ln w="12700">
            <a:miter lim="400000"/>
          </a:ln>
        </p:spPr>
      </p:pic>
      <p:pic>
        <p:nvPicPr>
          <p:cNvPr id="4" name="Picture 3">
            <a:extLst>
              <a:ext uri="{FF2B5EF4-FFF2-40B4-BE49-F238E27FC236}">
                <a16:creationId xmlns:a16="http://schemas.microsoft.com/office/drawing/2014/main" id="{1506E342-9615-A310-2789-6AAC5252EF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5484127" y="2337226"/>
            <a:ext cx="2749336" cy="1235940"/>
          </a:xfrm>
          <a:prstGeom prst="rect">
            <a:avLst/>
          </a:prstGeom>
        </p:spPr>
      </p:pic>
      <p:pic>
        <p:nvPicPr>
          <p:cNvPr id="5" name="Picture 4">
            <a:extLst>
              <a:ext uri="{FF2B5EF4-FFF2-40B4-BE49-F238E27FC236}">
                <a16:creationId xmlns:a16="http://schemas.microsoft.com/office/drawing/2014/main" id="{A1B6D0EA-0AA9-D330-152A-0C4C740B125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458824" y="2678807"/>
            <a:ext cx="2749336" cy="1235940"/>
          </a:xfrm>
          <a:prstGeom prst="rect">
            <a:avLst/>
          </a:prstGeom>
        </p:spPr>
      </p:pic>
      <p:pic>
        <p:nvPicPr>
          <p:cNvPr id="6" name="Picture 5">
            <a:extLst>
              <a:ext uri="{FF2B5EF4-FFF2-40B4-BE49-F238E27FC236}">
                <a16:creationId xmlns:a16="http://schemas.microsoft.com/office/drawing/2014/main" id="{79D10B1C-C562-6B50-75B8-3E4C61D00328}"/>
              </a:ext>
            </a:extLst>
          </p:cNvPr>
          <p:cNvPicPr preferRelativeResize="0">
            <a:picLocks/>
          </p:cNvPicPr>
          <p:nvPr/>
        </p:nvPicPr>
        <p:blipFill>
          <a:blip r:embed="rId7" cstate="screen">
            <a:extLst>
              <a:ext uri="{28A0092B-C50C-407E-A947-70E740481C1C}">
                <a14:useLocalDpi xmlns:a14="http://schemas.microsoft.com/office/drawing/2010/main"/>
              </a:ext>
            </a:extLst>
          </a:blip>
          <a:srcRect t="8757"/>
          <a:stretch>
            <a:fillRect/>
          </a:stretch>
        </p:blipFill>
        <p:spPr>
          <a:xfrm>
            <a:off x="5484127" y="3774984"/>
            <a:ext cx="2750400" cy="1234800"/>
          </a:xfrm>
          <a:prstGeom prst="rect">
            <a:avLst/>
          </a:prstGeom>
        </p:spPr>
      </p:pic>
      <p:pic>
        <p:nvPicPr>
          <p:cNvPr id="3" name="Picture 2" descr="A white text on a blue background&#10;&#10;Description automatically generated">
            <a:extLst>
              <a:ext uri="{FF2B5EF4-FFF2-40B4-BE49-F238E27FC236}">
                <a16:creationId xmlns:a16="http://schemas.microsoft.com/office/drawing/2014/main" id="{4B6FD600-6FCC-F3E3-C7E0-ABC6C63C4F5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458824" y="4122027"/>
            <a:ext cx="2749336" cy="1235940"/>
          </a:xfrm>
          <a:prstGeom prst="rect">
            <a:avLst/>
          </a:prstGeom>
        </p:spPr>
      </p:pic>
      <p:pic>
        <p:nvPicPr>
          <p:cNvPr id="10" name="Picture 9" descr="A green and white rectangle with text&#10;&#10;Description automatically generated">
            <a:extLst>
              <a:ext uri="{FF2B5EF4-FFF2-40B4-BE49-F238E27FC236}">
                <a16:creationId xmlns:a16="http://schemas.microsoft.com/office/drawing/2014/main" id="{1D08371B-19AE-CFD8-CEB6-D195C208779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484128" y="5211603"/>
            <a:ext cx="2749335" cy="1234800"/>
          </a:xfrm>
          <a:prstGeom prst="rect">
            <a:avLst/>
          </a:prstGeom>
        </p:spPr>
      </p:pic>
    </p:spTree>
    <p:extLst>
      <p:ext uri="{BB962C8B-B14F-4D97-AF65-F5344CB8AC3E}">
        <p14:creationId xmlns:p14="http://schemas.microsoft.com/office/powerpoint/2010/main" val="45263693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C1974-6D40-4990-3277-CA6ACE19227A}"/>
            </a:ext>
          </a:extLst>
        </p:cNvPr>
        <p:cNvGrpSpPr/>
        <p:nvPr/>
      </p:nvGrpSpPr>
      <p:grpSpPr>
        <a:xfrm>
          <a:off x="0" y="0"/>
          <a:ext cx="0" cy="0"/>
          <a:chOff x="0" y="0"/>
          <a:chExt cx="0" cy="0"/>
        </a:xfrm>
      </p:grpSpPr>
      <p:sp>
        <p:nvSpPr>
          <p:cNvPr id="169" name="Shape 169">
            <a:extLst>
              <a:ext uri="{FF2B5EF4-FFF2-40B4-BE49-F238E27FC236}">
                <a16:creationId xmlns:a16="http://schemas.microsoft.com/office/drawing/2014/main" id="{C81C720C-471A-B264-A37F-6DC123AA2C17}"/>
              </a:ext>
            </a:extLst>
          </p:cNvPr>
          <p:cNvSpPr/>
          <p:nvPr/>
        </p:nvSpPr>
        <p:spPr>
          <a:xfrm>
            <a:off x="619521" y="447849"/>
            <a:ext cx="7013726"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800">
                <a:solidFill>
                  <a:srgbClr val="235764"/>
                </a:solidFill>
                <a:latin typeface="Avenir LT Std 65 Medium"/>
                <a:ea typeface="Avenir LT Std 65 Medium"/>
                <a:cs typeface="Avenir LT Std 65 Medium"/>
                <a:sym typeface="Avenir LT Std 65 Medium"/>
              </a:defRPr>
            </a:lvl1pPr>
          </a:lstStyle>
          <a:p>
            <a:r>
              <a:rPr lang="en-US" sz="3600" dirty="0">
                <a:solidFill>
                  <a:schemeClr val="tx2"/>
                </a:solidFill>
                <a:latin typeface="Avenir Next LT Pro Demi" panose="020B0704020202020204" pitchFamily="34" charset="0"/>
              </a:rPr>
              <a:t>What is a personal directive? </a:t>
            </a:r>
            <a:endParaRPr sz="3600" dirty="0">
              <a:solidFill>
                <a:schemeClr val="tx2"/>
              </a:solidFill>
              <a:latin typeface="Avenir Next LT Pro Demi" panose="020B0704020202020204" pitchFamily="34" charset="0"/>
            </a:endParaRPr>
          </a:p>
        </p:txBody>
      </p:sp>
      <p:sp>
        <p:nvSpPr>
          <p:cNvPr id="170" name="Shape 170">
            <a:extLst>
              <a:ext uri="{FF2B5EF4-FFF2-40B4-BE49-F238E27FC236}">
                <a16:creationId xmlns:a16="http://schemas.microsoft.com/office/drawing/2014/main" id="{CC5BF900-86B2-5339-E762-D88B10ACAB2B}"/>
              </a:ext>
            </a:extLst>
          </p:cNvPr>
          <p:cNvSpPr/>
          <p:nvPr/>
        </p:nvSpPr>
        <p:spPr>
          <a:xfrm>
            <a:off x="616687" y="1494643"/>
            <a:ext cx="6185895" cy="415498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a:spcAft>
                <a:spcPts val="600"/>
              </a:spcAft>
            </a:pPr>
            <a:r>
              <a:rPr lang="en-CA" sz="2600" dirty="0">
                <a:solidFill>
                  <a:schemeClr val="tx2"/>
                </a:solidFill>
                <a:latin typeface="Avenir Next LT Pro" panose="020B0504020202020204" pitchFamily="34" charset="0"/>
              </a:rPr>
              <a:t>A personal directive is a legal document you make in case you cannot make your own personal decisions in the future. </a:t>
            </a:r>
          </a:p>
          <a:p>
            <a:pPr>
              <a:spcAft>
                <a:spcPts val="600"/>
              </a:spcAft>
            </a:pPr>
            <a:endParaRPr lang="en-CA" sz="1000" dirty="0">
              <a:solidFill>
                <a:schemeClr val="tx2"/>
              </a:solidFill>
              <a:latin typeface="Avenir Next LT Pro" panose="020B0504020202020204" pitchFamily="34" charset="0"/>
            </a:endParaRPr>
          </a:p>
          <a:p>
            <a:pPr>
              <a:spcAft>
                <a:spcPts val="600"/>
              </a:spcAft>
            </a:pPr>
            <a:r>
              <a:rPr lang="en-CA" sz="2600" dirty="0">
                <a:solidFill>
                  <a:schemeClr val="tx2"/>
                </a:solidFill>
                <a:latin typeface="Avenir Next LT Pro" panose="020B0504020202020204" pitchFamily="34" charset="0"/>
              </a:rPr>
              <a:t>A personal directive:</a:t>
            </a:r>
          </a:p>
          <a:p>
            <a:pPr marL="342900" indent="-342900">
              <a:spcAft>
                <a:spcPts val="600"/>
              </a:spcAft>
              <a:buFont typeface="Arial" panose="020B0604020202020204" pitchFamily="34" charset="0"/>
              <a:buChar char="•"/>
            </a:pPr>
            <a:r>
              <a:rPr lang="en-CA" sz="2600" dirty="0">
                <a:solidFill>
                  <a:schemeClr val="tx2"/>
                </a:solidFill>
                <a:latin typeface="Avenir Next LT Pro" panose="020B0504020202020204" pitchFamily="34" charset="0"/>
              </a:rPr>
              <a:t>names the person or people you want to make decisions for you – your “agent(s)”</a:t>
            </a:r>
          </a:p>
          <a:p>
            <a:pPr marL="342900" indent="-342900">
              <a:spcAft>
                <a:spcPts val="600"/>
              </a:spcAft>
              <a:buFont typeface="Arial" panose="020B0604020202020204" pitchFamily="34" charset="0"/>
              <a:buChar char="•"/>
            </a:pPr>
            <a:r>
              <a:rPr lang="en-CA" sz="2600" b="1" dirty="0">
                <a:solidFill>
                  <a:schemeClr val="tx2"/>
                </a:solidFill>
                <a:latin typeface="Avenir Next LT Pro" panose="020B0504020202020204" pitchFamily="34" charset="0"/>
              </a:rPr>
              <a:t>only comes into effect if you lose capacity </a:t>
            </a:r>
            <a:r>
              <a:rPr lang="en-CA" sz="2600" dirty="0">
                <a:solidFill>
                  <a:schemeClr val="tx2"/>
                </a:solidFill>
                <a:latin typeface="Avenir Next LT Pro" panose="020B0504020202020204" pitchFamily="34" charset="0"/>
              </a:rPr>
              <a:t>to make your own decisions</a:t>
            </a:r>
          </a:p>
        </p:txBody>
      </p:sp>
      <p:sp>
        <p:nvSpPr>
          <p:cNvPr id="171" name="Shape 171">
            <a:extLst>
              <a:ext uri="{FF2B5EF4-FFF2-40B4-BE49-F238E27FC236}">
                <a16:creationId xmlns:a16="http://schemas.microsoft.com/office/drawing/2014/main" id="{18A97A96-110F-AE6D-EB7F-187AA0125409}"/>
              </a:ext>
            </a:extLst>
          </p:cNvPr>
          <p:cNvSpPr/>
          <p:nvPr/>
        </p:nvSpPr>
        <p:spPr>
          <a:xfrm flipV="1">
            <a:off x="619521" y="1144285"/>
            <a:ext cx="11128094" cy="72000"/>
          </a:xfrm>
          <a:prstGeom prst="rect">
            <a:avLst/>
          </a:prstGeom>
          <a:solidFill>
            <a:srgbClr val="FA803D"/>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72" name="image11.jpeg">
            <a:extLst>
              <a:ext uri="{FF2B5EF4-FFF2-40B4-BE49-F238E27FC236}">
                <a16:creationId xmlns:a16="http://schemas.microsoft.com/office/drawing/2014/main" id="{CB489780-CA54-5E04-0ECE-BB1BA2BD85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117961"/>
            <a:ext cx="12192000" cy="740042"/>
          </a:xfrm>
          <a:prstGeom prst="rect">
            <a:avLst/>
          </a:prstGeom>
          <a:ln w="12700">
            <a:miter lim="400000"/>
          </a:ln>
        </p:spPr>
      </p:pic>
      <p:pic>
        <p:nvPicPr>
          <p:cNvPr id="173" name="image7.png">
            <a:extLst>
              <a:ext uri="{FF2B5EF4-FFF2-40B4-BE49-F238E27FC236}">
                <a16:creationId xmlns:a16="http://schemas.microsoft.com/office/drawing/2014/main" id="{B90ACEE5-37FC-70AD-5E5D-A35A6A490D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266" y="6206537"/>
            <a:ext cx="2038396" cy="558674"/>
          </a:xfrm>
          <a:prstGeom prst="rect">
            <a:avLst/>
          </a:prstGeom>
          <a:ln w="12700">
            <a:miter lim="400000"/>
          </a:ln>
        </p:spPr>
      </p:pic>
      <p:pic>
        <p:nvPicPr>
          <p:cNvPr id="6" name="Picture 5">
            <a:extLst>
              <a:ext uri="{FF2B5EF4-FFF2-40B4-BE49-F238E27FC236}">
                <a16:creationId xmlns:a16="http://schemas.microsoft.com/office/drawing/2014/main" id="{395D3B9E-779F-C7F0-1495-01A6ABF93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5460" y="447849"/>
            <a:ext cx="4824993" cy="5265866"/>
          </a:xfrm>
          <a:prstGeom prst="roundRect">
            <a:avLst>
              <a:gd name="adj" fmla="val 2216"/>
            </a:avLst>
          </a:prstGeom>
          <a:ln>
            <a:solidFill>
              <a:schemeClr val="tx1">
                <a:lumMod val="50000"/>
                <a:lumOff val="50000"/>
              </a:schemeClr>
            </a:solidFill>
          </a:ln>
          <a:effectLst>
            <a:outerShdw blurRad="101600" dist="76200" dir="2700000" algn="tl" rotWithShape="0">
              <a:prstClr val="black">
                <a:alpha val="40000"/>
              </a:prstClr>
            </a:outerShdw>
          </a:effectLst>
        </p:spPr>
      </p:pic>
    </p:spTree>
    <p:extLst>
      <p:ext uri="{BB962C8B-B14F-4D97-AF65-F5344CB8AC3E}">
        <p14:creationId xmlns:p14="http://schemas.microsoft.com/office/powerpoint/2010/main" val="378089803"/>
      </p:ext>
    </p:extLst>
  </p:cSld>
  <p:clrMapOvr>
    <a:masterClrMapping/>
  </p:clrMapOvr>
  <p:transition spd="slow"/>
</p:sld>
</file>

<file path=ppt/theme/theme1.xml><?xml version="1.0" encoding="utf-8"?>
<a:theme xmlns:a="http://schemas.openxmlformats.org/drawingml/2006/main" name="1_Office Theme">
  <a:themeElements>
    <a:clrScheme name="Report #1">
      <a:dk1>
        <a:sysClr val="windowText" lastClr="000000"/>
      </a:dk1>
      <a:lt1>
        <a:sysClr val="window" lastClr="FFFFFF"/>
      </a:lt1>
      <a:dk2>
        <a:srgbClr val="244C5A"/>
      </a:dk2>
      <a:lt2>
        <a:srgbClr val="487A7B"/>
      </a:lt2>
      <a:accent1>
        <a:srgbClr val="C5E86C"/>
      </a:accent1>
      <a:accent2>
        <a:srgbClr val="FBDB65"/>
      </a:accent2>
      <a:accent3>
        <a:srgbClr val="FF7F41"/>
      </a:accent3>
      <a:accent4>
        <a:srgbClr val="696158"/>
      </a:accent4>
      <a:accent5>
        <a:srgbClr val="B8DDE1"/>
      </a:accent5>
      <a:accent6>
        <a:srgbClr val="005D8E"/>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29aa1bc-4063-4606-9c38-bffde868f0a8" xsi:nil="true"/>
    <lcf76f155ced4ddcb4097134ff3c332f xmlns="5652180e-c7cb-4f50-a5f8-3356aeac8a7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108894C486C44794462CAFC656A918" ma:contentTypeVersion="12" ma:contentTypeDescription="Create a new document." ma:contentTypeScope="" ma:versionID="1de3091c61b24e9d195652727d616d18">
  <xsd:schema xmlns:xsd="http://www.w3.org/2001/XMLSchema" xmlns:xs="http://www.w3.org/2001/XMLSchema" xmlns:p="http://schemas.microsoft.com/office/2006/metadata/properties" xmlns:ns2="5652180e-c7cb-4f50-a5f8-3356aeac8a7e" xmlns:ns3="629aa1bc-4063-4606-9c38-bffde868f0a8" targetNamespace="http://schemas.microsoft.com/office/2006/metadata/properties" ma:root="true" ma:fieldsID="8bb647dcaf2c99209e615e7de4fdc832" ns2:_="" ns3:_="">
    <xsd:import namespace="5652180e-c7cb-4f50-a5f8-3356aeac8a7e"/>
    <xsd:import namespace="629aa1bc-4063-4606-9c38-bffde868f0a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2180e-c7cb-4f50-a5f8-3356aeac8a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7d52c8-4c65-45dd-a390-edaf4691c18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9aa1bc-4063-4606-9c38-bffde868f0a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0951f1-f5e3-4032-8a63-4abdaba2d838}" ma:internalName="TaxCatchAll" ma:showField="CatchAllData" ma:web="629aa1bc-4063-4606-9c38-bffde868f0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C26BD7-599B-435B-9FA4-C146E33D282C}">
  <ds:schemaRefs>
    <ds:schemaRef ds:uri="http://schemas.microsoft.com/sharepoint/v3/contenttype/forms"/>
  </ds:schemaRefs>
</ds:datastoreItem>
</file>

<file path=customXml/itemProps2.xml><?xml version="1.0" encoding="utf-8"?>
<ds:datastoreItem xmlns:ds="http://schemas.openxmlformats.org/officeDocument/2006/customXml" ds:itemID="{372EE28B-FBBF-4F33-9341-824DF3102621}">
  <ds:schemaRefs>
    <ds:schemaRef ds:uri="http://purl.org/dc/elements/1.1/"/>
    <ds:schemaRef ds:uri="http://www.w3.org/XML/1998/namespace"/>
    <ds:schemaRef ds:uri="5652180e-c7cb-4f50-a5f8-3356aeac8a7e"/>
    <ds:schemaRef ds:uri="http://schemas.microsoft.com/office/2006/metadata/properties"/>
    <ds:schemaRef ds:uri="http://schemas.microsoft.com/office/infopath/2007/PartnerControls"/>
    <ds:schemaRef ds:uri="http://schemas.microsoft.com/office/2006/documentManagement/types"/>
    <ds:schemaRef ds:uri="629aa1bc-4063-4606-9c38-bffde868f0a8"/>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1BB6CDBE-DB2F-44E3-91A5-5E959C09292E}">
  <ds:schemaRefs>
    <ds:schemaRef ds:uri="5652180e-c7cb-4f50-a5f8-3356aeac8a7e"/>
    <ds:schemaRef ds:uri="629aa1bc-4063-4606-9c38-bffde868f0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3812</TotalTime>
  <Words>3033</Words>
  <Application>Microsoft Office PowerPoint</Application>
  <PresentationFormat>Widescreen</PresentationFormat>
  <Paragraphs>183</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Avenir LT Std 55 Roman</vt:lpstr>
      <vt:lpstr>Avenir LT Std 65 Medium</vt:lpstr>
      <vt:lpstr>Avenir Next LT Pro</vt:lpstr>
      <vt:lpstr>Avenir Next LT Pro Demi</vt:lpstr>
      <vt:lpstr>Calibri</vt:lpstr>
      <vt:lpstr>Calibri Light</vt:lpstr>
      <vt:lpstr>Garamond</vt:lpstr>
      <vt:lpstr>1_Office Theme</vt:lpstr>
      <vt:lpstr>PowerPoint Presentation</vt:lpstr>
      <vt:lpstr>PowerPoint Presentation</vt:lpstr>
      <vt:lpstr>PowerPoint Presentation</vt:lpstr>
      <vt:lpstr>PowerPoint Presentation</vt:lpstr>
      <vt:lpstr>Mr. Singh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directive workshop slide deck</dc:title>
  <dc:subject>Personal directive workshop slide deck</dc:subject>
  <dc:creator>Covenant Health</dc:creator>
  <cp:keywords>personal directives, advanced care planning, lawyer, agent</cp:keywords>
  <cp:lastModifiedBy>Chidubem Okpara</cp:lastModifiedBy>
  <cp:revision>263</cp:revision>
  <cp:lastPrinted>2025-01-10T19:58:22Z</cp:lastPrinted>
  <dcterms:modified xsi:type="dcterms:W3CDTF">2026-07-08T14:50:51Z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0x01010050108894C486C44794462CAFC656A918</vt:lpwstr>
  </property>
  <property fmtid="{D5CDD505-2E9C-101B-9397-08002B2CF9AE}" pid="3" name="Order">
    <vt:r8>2222000</vt:r8>
  </property>
  <property fmtid="{D5CDD505-2E9C-101B-9397-08002B2CF9AE}" pid="4" name="MediaServiceImageTags">
    <vt:lpwstr/>
  </property>
</Properties>
</file>